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66" r:id="rId6"/>
    <p:sldId id="272" r:id="rId7"/>
    <p:sldId id="274" r:id="rId8"/>
    <p:sldId id="273" r:id="rId9"/>
    <p:sldId id="267" r:id="rId10"/>
    <p:sldId id="268" r:id="rId11"/>
    <p:sldId id="265" r:id="rId12"/>
    <p:sldId id="259" r:id="rId13"/>
    <p:sldId id="269" r:id="rId14"/>
    <p:sldId id="270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custDataLst>
    <p:tags r:id="rId21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1" autoAdjust="0"/>
    <p:restoredTop sz="94660"/>
  </p:normalViewPr>
  <p:slideViewPr>
    <p:cSldViewPr>
      <p:cViewPr varScale="1">
        <p:scale>
          <a:sx n="108" d="100"/>
          <a:sy n="108" d="100"/>
        </p:scale>
        <p:origin x="205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ags" Target="tags/tag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41824E-725B-4ACD-8EBF-EDE41ACFDF01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87B796-0FB4-4BD0-A80C-C9BFCA5CB64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981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731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0448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638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087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4148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679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6492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07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5479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692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302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382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895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341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561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038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6676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62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88AC-0253-4B35-890D-5F62805DB725}" type="datetimeFigureOut">
              <a:rPr lang="fa-IR" smtClean="0"/>
              <a:pPr/>
              <a:t>21/01/1443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5" Type="http://schemas.openxmlformats.org/officeDocument/2006/relationships/image" Target="../media/image1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Relationship Id="rId14" Type="http://schemas.openxmlformats.org/officeDocument/2006/relationships/image" Target="../media/image16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Relationship Id="rId14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 /><Relationship Id="rId13" Type="http://schemas.openxmlformats.org/officeDocument/2006/relationships/image" Target="../media/image8.jpeg" /><Relationship Id="rId3" Type="http://schemas.openxmlformats.org/officeDocument/2006/relationships/image" Target="../media/image19.png" /><Relationship Id="rId7" Type="http://schemas.openxmlformats.org/officeDocument/2006/relationships/image" Target="../media/image7.png" /><Relationship Id="rId12" Type="http://schemas.openxmlformats.org/officeDocument/2006/relationships/slide" Target="slide17.xml" /><Relationship Id="rId17" Type="http://schemas.openxmlformats.org/officeDocument/2006/relationships/image" Target="../media/image22.png" /><Relationship Id="rId2" Type="http://schemas.openxmlformats.org/officeDocument/2006/relationships/notesSlide" Target="../notesSlides/notesSlide12.xml" /><Relationship Id="rId16" Type="http://schemas.openxmlformats.org/officeDocument/2006/relationships/image" Target="../media/image2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slide" Target="slide16.xml" /><Relationship Id="rId5" Type="http://schemas.openxmlformats.org/officeDocument/2006/relationships/image" Target="../media/image5.png" /><Relationship Id="rId15" Type="http://schemas.openxmlformats.org/officeDocument/2006/relationships/image" Target="../media/image9.png" /><Relationship Id="rId10" Type="http://schemas.openxmlformats.org/officeDocument/2006/relationships/slide" Target="slide15.xml" /><Relationship Id="rId4" Type="http://schemas.microsoft.com/office/2007/relationships/hdphoto" Target="../media/hdphoto1.wdp" /><Relationship Id="rId9" Type="http://schemas.openxmlformats.org/officeDocument/2006/relationships/slide" Target="slide3.xml" /><Relationship Id="rId14" Type="http://schemas.openxmlformats.org/officeDocument/2006/relationships/image" Target="../media/image20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 /><Relationship Id="rId13" Type="http://schemas.openxmlformats.org/officeDocument/2006/relationships/image" Target="../media/image8.jpeg" /><Relationship Id="rId18" Type="http://schemas.openxmlformats.org/officeDocument/2006/relationships/image" Target="../media/image23.gif" /><Relationship Id="rId3" Type="http://schemas.openxmlformats.org/officeDocument/2006/relationships/image" Target="../media/image19.png" /><Relationship Id="rId7" Type="http://schemas.openxmlformats.org/officeDocument/2006/relationships/image" Target="../media/image7.png" /><Relationship Id="rId12" Type="http://schemas.openxmlformats.org/officeDocument/2006/relationships/slide" Target="slide17.xml" /><Relationship Id="rId17" Type="http://schemas.openxmlformats.org/officeDocument/2006/relationships/image" Target="../media/image22.png" /><Relationship Id="rId2" Type="http://schemas.openxmlformats.org/officeDocument/2006/relationships/notesSlide" Target="../notesSlides/notesSlide13.xml" /><Relationship Id="rId16" Type="http://schemas.openxmlformats.org/officeDocument/2006/relationships/image" Target="../media/image21.png" /><Relationship Id="rId20" Type="http://schemas.openxmlformats.org/officeDocument/2006/relationships/image" Target="../media/image25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slide" Target="slide16.xml" /><Relationship Id="rId5" Type="http://schemas.openxmlformats.org/officeDocument/2006/relationships/image" Target="../media/image5.png" /><Relationship Id="rId15" Type="http://schemas.openxmlformats.org/officeDocument/2006/relationships/image" Target="../media/image9.png" /><Relationship Id="rId10" Type="http://schemas.openxmlformats.org/officeDocument/2006/relationships/slide" Target="slide15.xml" /><Relationship Id="rId19" Type="http://schemas.openxmlformats.org/officeDocument/2006/relationships/image" Target="../media/image24.png" /><Relationship Id="rId4" Type="http://schemas.microsoft.com/office/2007/relationships/hdphoto" Target="../media/hdphoto1.wdp" /><Relationship Id="rId9" Type="http://schemas.openxmlformats.org/officeDocument/2006/relationships/slide" Target="slide3.xml" /><Relationship Id="rId14" Type="http://schemas.openxmlformats.org/officeDocument/2006/relationships/image" Target="../media/image20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 /><Relationship Id="rId13" Type="http://schemas.openxmlformats.org/officeDocument/2006/relationships/image" Target="../media/image8.jpeg" /><Relationship Id="rId3" Type="http://schemas.openxmlformats.org/officeDocument/2006/relationships/image" Target="../media/image19.png" /><Relationship Id="rId7" Type="http://schemas.openxmlformats.org/officeDocument/2006/relationships/image" Target="../media/image7.png" /><Relationship Id="rId12" Type="http://schemas.openxmlformats.org/officeDocument/2006/relationships/slide" Target="slide17.xml" /><Relationship Id="rId17" Type="http://schemas.openxmlformats.org/officeDocument/2006/relationships/image" Target="../media/image22.png" /><Relationship Id="rId2" Type="http://schemas.openxmlformats.org/officeDocument/2006/relationships/notesSlide" Target="../notesSlides/notesSlide14.xml" /><Relationship Id="rId16" Type="http://schemas.openxmlformats.org/officeDocument/2006/relationships/image" Target="../media/image2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slide" Target="slide16.xml" /><Relationship Id="rId5" Type="http://schemas.openxmlformats.org/officeDocument/2006/relationships/image" Target="../media/image5.png" /><Relationship Id="rId15" Type="http://schemas.openxmlformats.org/officeDocument/2006/relationships/image" Target="../media/image9.png" /><Relationship Id="rId10" Type="http://schemas.openxmlformats.org/officeDocument/2006/relationships/slide" Target="slide15.xml" /><Relationship Id="rId4" Type="http://schemas.microsoft.com/office/2007/relationships/hdphoto" Target="../media/hdphoto1.wdp" /><Relationship Id="rId9" Type="http://schemas.openxmlformats.org/officeDocument/2006/relationships/slide" Target="slide3.xml" /><Relationship Id="rId14" Type="http://schemas.openxmlformats.org/officeDocument/2006/relationships/image" Target="../media/image20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13" Type="http://schemas.openxmlformats.org/officeDocument/2006/relationships/slide" Target="slide12.xml" /><Relationship Id="rId18" Type="http://schemas.openxmlformats.org/officeDocument/2006/relationships/image" Target="../media/image9.png" /><Relationship Id="rId3" Type="http://schemas.openxmlformats.org/officeDocument/2006/relationships/image" Target="../media/image26.png" /><Relationship Id="rId21" Type="http://schemas.openxmlformats.org/officeDocument/2006/relationships/image" Target="../media/image34.png" /><Relationship Id="rId7" Type="http://schemas.openxmlformats.org/officeDocument/2006/relationships/image" Target="../media/image30.png" /><Relationship Id="rId12" Type="http://schemas.openxmlformats.org/officeDocument/2006/relationships/slide" Target="slide3.xml" /><Relationship Id="rId17" Type="http://schemas.openxmlformats.org/officeDocument/2006/relationships/image" Target="../media/image31.jpeg" /><Relationship Id="rId2" Type="http://schemas.openxmlformats.org/officeDocument/2006/relationships/notesSlide" Target="../notesSlides/notesSlide15.xml" /><Relationship Id="rId16" Type="http://schemas.openxmlformats.org/officeDocument/2006/relationships/image" Target="../media/image8.jpeg" /><Relationship Id="rId20" Type="http://schemas.openxmlformats.org/officeDocument/2006/relationships/image" Target="../media/image3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11" Type="http://schemas.openxmlformats.org/officeDocument/2006/relationships/slide" Target="slide2.xml" /><Relationship Id="rId5" Type="http://schemas.openxmlformats.org/officeDocument/2006/relationships/image" Target="../media/image28.png" /><Relationship Id="rId15" Type="http://schemas.openxmlformats.org/officeDocument/2006/relationships/slide" Target="slide17.xml" /><Relationship Id="rId10" Type="http://schemas.openxmlformats.org/officeDocument/2006/relationships/image" Target="../media/image7.png" /><Relationship Id="rId19" Type="http://schemas.openxmlformats.org/officeDocument/2006/relationships/image" Target="../media/image32.jpeg" /><Relationship Id="rId4" Type="http://schemas.openxmlformats.org/officeDocument/2006/relationships/image" Target="../media/image27.png" /><Relationship Id="rId9" Type="http://schemas.openxmlformats.org/officeDocument/2006/relationships/image" Target="../media/image6.png" /><Relationship Id="rId14" Type="http://schemas.openxmlformats.org/officeDocument/2006/relationships/slide" Target="slide16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 /><Relationship Id="rId13" Type="http://schemas.openxmlformats.org/officeDocument/2006/relationships/image" Target="../media/image35.jpeg" /><Relationship Id="rId3" Type="http://schemas.openxmlformats.org/officeDocument/2006/relationships/image" Target="../media/image5.png" /><Relationship Id="rId7" Type="http://schemas.openxmlformats.org/officeDocument/2006/relationships/slide" Target="slide3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5.xml" /><Relationship Id="rId14" Type="http://schemas.openxmlformats.org/officeDocument/2006/relationships/image" Target="../media/image36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 /><Relationship Id="rId13" Type="http://schemas.openxmlformats.org/officeDocument/2006/relationships/image" Target="../media/image37.jpeg" /><Relationship Id="rId3" Type="http://schemas.openxmlformats.org/officeDocument/2006/relationships/image" Target="../media/image5.png" /><Relationship Id="rId7" Type="http://schemas.openxmlformats.org/officeDocument/2006/relationships/slide" Target="slide3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6.xml" /><Relationship Id="rId4" Type="http://schemas.openxmlformats.org/officeDocument/2006/relationships/image" Target="../media/image6.png" /><Relationship Id="rId9" Type="http://schemas.openxmlformats.org/officeDocument/2006/relationships/slide" Target="slide15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 /><Relationship Id="rId3" Type="http://schemas.openxmlformats.org/officeDocument/2006/relationships/image" Target="../media/image5.png" /><Relationship Id="rId7" Type="http://schemas.openxmlformats.org/officeDocument/2006/relationships/slide" Target="slide3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6.xml" /><Relationship Id="rId4" Type="http://schemas.openxmlformats.org/officeDocument/2006/relationships/image" Target="../media/image6.png" /><Relationship Id="rId9" Type="http://schemas.openxmlformats.org/officeDocument/2006/relationships/slide" Target="slide15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0.jpe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3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5" Type="http://schemas.openxmlformats.org/officeDocument/2006/relationships/image" Target="../media/image13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Relationship Id="rId14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Relationship Id="rId1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6" Type="http://schemas.openxmlformats.org/officeDocument/2006/relationships/image" Target="../media/image15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5" Type="http://schemas.openxmlformats.org/officeDocument/2006/relationships/image" Target="../media/image14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Relationship Id="rId1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image" Target="../media/image11.png" /><Relationship Id="rId3" Type="http://schemas.openxmlformats.org/officeDocument/2006/relationships/image" Target="../media/image5.png" /><Relationship Id="rId7" Type="http://schemas.openxmlformats.org/officeDocument/2006/relationships/slide" Target="slide12.xml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2.xml" /><Relationship Id="rId11" Type="http://schemas.openxmlformats.org/officeDocument/2006/relationships/image" Target="../media/image8.jpeg" /><Relationship Id="rId5" Type="http://schemas.openxmlformats.org/officeDocument/2006/relationships/image" Target="../media/image7.png" /><Relationship Id="rId10" Type="http://schemas.openxmlformats.org/officeDocument/2006/relationships/slide" Target="slide17.xml" /><Relationship Id="rId4" Type="http://schemas.openxmlformats.org/officeDocument/2006/relationships/image" Target="../media/image6.png" /><Relationship Id="rId9" Type="http://schemas.openxmlformats.org/officeDocument/2006/relationships/slide" Target="slide1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mium Vector | Gold barrel with oil drop label on spilled puddle of crude  oil. on white backgroun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5012721"/>
            <a:ext cx="3443274" cy="18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/>
          <p:cNvSpPr/>
          <p:nvPr/>
        </p:nvSpPr>
        <p:spPr>
          <a:xfrm>
            <a:off x="634454" y="1620531"/>
            <a:ext cx="6912768" cy="2616805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1032" name="Picture 8" descr="National Iranian South Oilfields Company – Oil &amp;amp; Energy Industries  Development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30" y="-25629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43802" y="5012721"/>
            <a:ext cx="150019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شهریور 1400</a:t>
            </a:r>
          </a:p>
        </p:txBody>
      </p:sp>
      <p:pic>
        <p:nvPicPr>
          <p:cNvPr id="1034" name="Picture 10" descr="Water Source Icons - Download Free Vector Icons | Noun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22" y="3540871"/>
            <a:ext cx="1084157" cy="10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A80C4-B121-4089-8059-761E155DE9B9}"/>
              </a:ext>
            </a:extLst>
          </p:cNvPr>
          <p:cNvSpPr txBox="1"/>
          <p:nvPr/>
        </p:nvSpPr>
        <p:spPr>
          <a:xfrm>
            <a:off x="1615641" y="4424973"/>
            <a:ext cx="495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>
                <a:cs typeface="B Koodak" panose="00000700000000000000" pitchFamily="2" charset="-78"/>
              </a:rPr>
              <a:t>مهندسی بهره برداری شرکت ملی مناطق نفت خیز جنوب</a:t>
            </a:r>
            <a:endParaRPr lang="en-US" sz="2000" dirty="0">
              <a:cs typeface="B Koodak" panose="000007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7689" y="22859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طبقه‌بندی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23528" y="2852936"/>
            <a:ext cx="6623161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8D61CB-63E2-4187-850B-4FCA08FB5C9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8592"/>
          <a:stretch/>
        </p:blipFill>
        <p:spPr>
          <a:xfrm>
            <a:off x="472129" y="3391361"/>
            <a:ext cx="6325957" cy="1871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BE4FAC-130C-4118-9A9A-ED0EBAB0F0DB}"/>
              </a:ext>
            </a:extLst>
          </p:cNvPr>
          <p:cNvSpPr txBox="1"/>
          <p:nvPr/>
        </p:nvSpPr>
        <p:spPr>
          <a:xfrm>
            <a:off x="2771799" y="2969369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dirty="0">
                <a:cs typeface="B Koodak" panose="00000700000000000000" pitchFamily="2" charset="-78"/>
              </a:rPr>
              <a:t>نیاز به فناوری های نوین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67E37-67A8-4061-AAA1-627F898DE7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2667" y="5372496"/>
            <a:ext cx="1533089" cy="10894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DB306E7-909B-4E74-B261-6DE9D5545D1B}"/>
              </a:ext>
            </a:extLst>
          </p:cNvPr>
          <p:cNvSpPr txBox="1"/>
          <p:nvPr/>
        </p:nvSpPr>
        <p:spPr>
          <a:xfrm>
            <a:off x="2314944" y="5710781"/>
            <a:ext cx="248657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>
                <a:solidFill>
                  <a:srgbClr val="0070C0"/>
                </a:solidFill>
                <a:cs typeface="B Koodak" panose="00000700000000000000" pitchFamily="2" charset="-78"/>
              </a:rPr>
              <a:t>هوشمند سازی چاه و مخزن</a:t>
            </a:r>
          </a:p>
        </p:txBody>
      </p:sp>
    </p:spTree>
    <p:extLst>
      <p:ext uri="{BB962C8B-B14F-4D97-AF65-F5344CB8AC3E}">
        <p14:creationId xmlns:p14="http://schemas.microsoft.com/office/powerpoint/2010/main" val="30610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7863" y="2285992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اولویت بندی و وزن دهی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23528" y="2852936"/>
            <a:ext cx="7116000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01C02-E68F-47C1-BA68-DD29FFDE1A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08" y="3251885"/>
            <a:ext cx="6830696" cy="24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راهکارها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8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9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1" name="Rounded Rectangle 20">
            <a:hlinkClick r:id="rId10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11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2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7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il dips as markets remain cautious on trade concerns | Energy Ghan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17313"/>
          <a:stretch/>
        </p:blipFill>
        <p:spPr bwMode="auto">
          <a:xfrm>
            <a:off x="251520" y="5233727"/>
            <a:ext cx="1872208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8" name="Picture 6" descr="Free Icon | Oil barrel with droplet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8202" name="Picture 10" descr="Water Source Icons - Download Free Vector Icons | Noun Projec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80" y="1280947"/>
            <a:ext cx="1438585" cy="14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9CEEA1-8EA9-428C-B24A-1DC5248E2E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3465" y="5113975"/>
            <a:ext cx="2351650" cy="1562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3DB37-1BDD-45FF-9673-CC3A1E8285FF}"/>
              </a:ext>
            </a:extLst>
          </p:cNvPr>
          <p:cNvSpPr txBox="1"/>
          <p:nvPr/>
        </p:nvSpPr>
        <p:spPr>
          <a:xfrm>
            <a:off x="1232297" y="2233356"/>
            <a:ext cx="504824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این چالش ها به منابع مختلف ارائه شده </a:t>
            </a:r>
          </a:p>
          <a:p>
            <a:r>
              <a:rPr lang="fa-IR" sz="2400" dirty="0">
                <a:cs typeface="B Koodak" panose="00000700000000000000" pitchFamily="2" charset="-78"/>
              </a:rPr>
              <a:t>تا راهکارهای رفع آنها بررسی و پیگیری گردد:</a:t>
            </a:r>
          </a:p>
          <a:p>
            <a:endParaRPr lang="fa-IR" sz="2400" dirty="0">
              <a:cs typeface="B Koodak" panose="00000700000000000000" pitchFamily="2" charset="-7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اتاق فکر اداره مهندسی بهره برداری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پژوهش و فناوری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شرکت های دانش بنیان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پژوهشگاه صنعت نفت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دانشگاههای برتر کشور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sz="2400" dirty="0">
              <a:cs typeface="B Koodak" panose="000007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راهکارها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8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9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1" name="Rounded Rectangle 20">
            <a:hlinkClick r:id="rId10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11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2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7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il dips as markets remain cautious on trade concerns | Energy Ghan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17313"/>
          <a:stretch/>
        </p:blipFill>
        <p:spPr bwMode="auto">
          <a:xfrm>
            <a:off x="251520" y="5233727"/>
            <a:ext cx="1872208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8" name="Picture 6" descr="Free Icon | Oil barrel with droplet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8202" name="Picture 10" descr="Water Source Icons - Download Free Vector Icons | Noun Projec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80" y="1280947"/>
            <a:ext cx="1438585" cy="14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9CEEA1-8EA9-428C-B24A-1DC5248E2E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3465" y="5113975"/>
            <a:ext cx="2351650" cy="1562943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F783EB49-C428-4116-93DA-BAEB36E3CF2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3547" r="4573" b="7577"/>
          <a:stretch/>
        </p:blipFill>
        <p:spPr>
          <a:xfrm>
            <a:off x="5183308" y="3383182"/>
            <a:ext cx="2486885" cy="34255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5F8DE1-B705-4E12-9548-10FFA35FECE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9305"/>
          <a:stretch/>
        </p:blipFill>
        <p:spPr>
          <a:xfrm>
            <a:off x="176124" y="1112036"/>
            <a:ext cx="4179852" cy="40892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450080-164C-4585-A10F-AA89935A3C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90059" y="4700703"/>
            <a:ext cx="918461" cy="8984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25E8B8-E724-4BC9-BEB2-C3873EF94845}"/>
              </a:ext>
            </a:extLst>
          </p:cNvPr>
          <p:cNvSpPr txBox="1"/>
          <p:nvPr/>
        </p:nvSpPr>
        <p:spPr>
          <a:xfrm>
            <a:off x="2033366" y="1971433"/>
            <a:ext cx="196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cs typeface="B Koodak" panose="00000700000000000000" pitchFamily="2" charset="-78"/>
              </a:rPr>
              <a:t>استفاده حداکثری</a:t>
            </a:r>
          </a:p>
          <a:p>
            <a:pPr algn="ctr"/>
            <a:r>
              <a:rPr lang="fa-IR" sz="2000" b="1" dirty="0">
                <a:cs typeface="B Koodak" panose="00000700000000000000" pitchFamily="2" charset="-78"/>
              </a:rPr>
              <a:t> از توان فناورانه</a:t>
            </a:r>
          </a:p>
          <a:p>
            <a:pPr algn="ctr"/>
            <a:r>
              <a:rPr lang="fa-IR" sz="2000" b="1" dirty="0">
                <a:cs typeface="B Koodak" panose="00000700000000000000" pitchFamily="2" charset="-78"/>
              </a:rPr>
              <a:t>و دانش بنیان داخلی</a:t>
            </a:r>
            <a:endParaRPr lang="en-US" sz="2000" b="1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64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راهکارها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8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9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1" name="Rounded Rectangle 20">
            <a:hlinkClick r:id="rId10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11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2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7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il dips as markets remain cautious on trade concerns | Energy Ghan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17313"/>
          <a:stretch/>
        </p:blipFill>
        <p:spPr bwMode="auto">
          <a:xfrm>
            <a:off x="251520" y="5233727"/>
            <a:ext cx="1872208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8" name="Picture 6" descr="Free Icon | Oil barrel with droplet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8202" name="Picture 10" descr="Water Source Icons - Download Free Vector Icons | Noun Projec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80" y="1280947"/>
            <a:ext cx="1438585" cy="14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9CEEA1-8EA9-428C-B24A-1DC5248E2E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3465" y="5113975"/>
            <a:ext cx="2351650" cy="1562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3DB37-1BDD-45FF-9673-CC3A1E8285FF}"/>
              </a:ext>
            </a:extLst>
          </p:cNvPr>
          <p:cNvSpPr txBox="1"/>
          <p:nvPr/>
        </p:nvSpPr>
        <p:spPr>
          <a:xfrm>
            <a:off x="1853807" y="2149468"/>
            <a:ext cx="41601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راهکارها</a:t>
            </a:r>
          </a:p>
          <a:p>
            <a:endParaRPr lang="fa-IR" sz="2400" dirty="0">
              <a:cs typeface="B Koodak" panose="000007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C00000"/>
                </a:solidFill>
                <a:cs typeface="B Koodak" panose="00000700000000000000" pitchFamily="2" charset="-78"/>
              </a:rPr>
              <a:t>عملیاتی شده از قبیل: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ژل پلیمر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 </a:t>
            </a:r>
            <a:r>
              <a:rPr lang="en-US" sz="2400" dirty="0">
                <a:cs typeface="B Koodak" panose="00000700000000000000" pitchFamily="2" charset="-78"/>
              </a:rPr>
              <a:t>ESS</a:t>
            </a:r>
            <a:r>
              <a:rPr lang="fa-IR" sz="2400" dirty="0">
                <a:cs typeface="B Koodak" panose="00000700000000000000" pitchFamily="2" charset="-78"/>
              </a:rPr>
              <a:t> چند مرحله ای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 سیمان سبک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توپک قابل نصب و برداشت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702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" name="Picture 7167">
            <a:extLst>
              <a:ext uri="{FF2B5EF4-FFF2-40B4-BE49-F238E27FC236}">
                <a16:creationId xmlns:a16="http://schemas.microsoft.com/office/drawing/2014/main" id="{03FD34AB-43A0-4757-A337-A558E6261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90" t="11092" r="33374" b="5837"/>
          <a:stretch/>
        </p:blipFill>
        <p:spPr>
          <a:xfrm>
            <a:off x="1132478" y="1346138"/>
            <a:ext cx="1808666" cy="2564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9B2B2-B660-41A5-97AA-D8CECEF60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07" t="11092" r="33374" b="5837"/>
          <a:stretch/>
        </p:blipFill>
        <p:spPr>
          <a:xfrm>
            <a:off x="913681" y="1526813"/>
            <a:ext cx="1779205" cy="2587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EE412F-65A4-4CDF-BEF1-E7E3C96809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74" t="10552" r="33374" b="5838"/>
          <a:stretch/>
        </p:blipFill>
        <p:spPr>
          <a:xfrm>
            <a:off x="672607" y="1827012"/>
            <a:ext cx="1808666" cy="2556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7785A4-3244-43FC-B212-BDF4C96185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74" t="11092" r="33374" b="5837"/>
          <a:stretch/>
        </p:blipFill>
        <p:spPr>
          <a:xfrm>
            <a:off x="518516" y="2171907"/>
            <a:ext cx="1820424" cy="2556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CBBF3-BE23-42B1-921D-7C0A9DC577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374" t="10629" r="33374" b="5837"/>
          <a:stretch/>
        </p:blipFill>
        <p:spPr>
          <a:xfrm>
            <a:off x="322777" y="2564023"/>
            <a:ext cx="1803878" cy="2547861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1" name="Rounded Rectangle 20">
            <a:hlinkClick r:id="rId13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2" name="Rounded Rectangle 21">
            <a:hlinkClick r:id="rId14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5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7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orld oil deman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60" y="1214422"/>
            <a:ext cx="1623012" cy="12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4" name="Picture 6" descr="Free Icon | Oil barrel with droplet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4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7174" name="Picture 6" descr="Black Gold with Alpha Stock Footage Video (100% Royalty-free) 1952866 |  Shutterstoc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2124234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 Diagonal Corner Rectangle 25"/>
          <p:cNvSpPr/>
          <p:nvPr/>
        </p:nvSpPr>
        <p:spPr>
          <a:xfrm>
            <a:off x="179512" y="1320512"/>
            <a:ext cx="7535760" cy="4340736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EFD5AF-690B-4F7D-B3FA-9066610A9CA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14629"/>
          <a:stretch/>
        </p:blipFill>
        <p:spPr>
          <a:xfrm>
            <a:off x="4696150" y="4572008"/>
            <a:ext cx="3062563" cy="227633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FE5D11E-2203-43FA-BA36-2F8E7AC3E7E5}"/>
              </a:ext>
            </a:extLst>
          </p:cNvPr>
          <p:cNvSpPr txBox="1"/>
          <p:nvPr/>
        </p:nvSpPr>
        <p:spPr>
          <a:xfrm>
            <a:off x="2303746" y="2334134"/>
            <a:ext cx="50706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مدیریت دانش</a:t>
            </a:r>
          </a:p>
          <a:p>
            <a:endParaRPr lang="fa-IR" sz="2400" dirty="0">
              <a:cs typeface="B Koodak" panose="000007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ثبت و نشر دهها گزارش فنی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انتشار فصلنامه تخصصی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 برگزاری جلسات مجازی هم اندیشی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 بهینه سازی فرایند ها با توجه به بازخورد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1EAF081-5E86-4DDE-97A0-F616B6D46A16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3547" t="11092" r="33374" b="6579"/>
          <a:stretch/>
        </p:blipFill>
        <p:spPr>
          <a:xfrm>
            <a:off x="234685" y="3060342"/>
            <a:ext cx="1820803" cy="254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گزارش عملکرد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6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1547665" y="1356237"/>
            <a:ext cx="6048672" cy="435985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4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5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26" name="Picture 2" descr="Is the Woodside (ASX:WPL) share price cheap enough to buy?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8" y="5755596"/>
            <a:ext cx="1919023" cy="10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A00F5-8363-4CBD-9698-E537278D6A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5990" y="4069525"/>
            <a:ext cx="3359187" cy="27556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533635-3F40-4F6A-899F-2FF9936D9374}"/>
              </a:ext>
            </a:extLst>
          </p:cNvPr>
          <p:cNvSpPr txBox="1"/>
          <p:nvPr/>
        </p:nvSpPr>
        <p:spPr>
          <a:xfrm>
            <a:off x="1686568" y="1792278"/>
            <a:ext cx="52454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اهم اقدامات انجام شده در راستای نیل به راهکارها</a:t>
            </a:r>
          </a:p>
          <a:p>
            <a:endParaRPr lang="fa-IR" sz="2400" dirty="0">
              <a:cs typeface="B Koodak" panose="00000700000000000000" pitchFamily="2" charset="-7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تعریف پروژه های تولید بار اول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 تعریف پروژه های نرم افزاری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همکاری با پژوهش و فناوری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گروه تخصصی ارزیابی فناوری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pic>
        <p:nvPicPr>
          <p:cNvPr id="16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5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6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5122" name="Picture 2" descr="Free Water Icon #3963 - Free Icons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9" y="1305718"/>
            <a:ext cx="1547218" cy="15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 Diagonal Corner Rectangle 26"/>
          <p:cNvSpPr/>
          <p:nvPr/>
        </p:nvSpPr>
        <p:spPr>
          <a:xfrm>
            <a:off x="1647723" y="1428736"/>
            <a:ext cx="6048672" cy="5238774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1E8935-29BA-4A64-BABD-DA5BC3B97A22}"/>
              </a:ext>
            </a:extLst>
          </p:cNvPr>
          <p:cNvSpPr txBox="1"/>
          <p:nvPr/>
        </p:nvSpPr>
        <p:spPr>
          <a:xfrm>
            <a:off x="2649893" y="2079327"/>
            <a:ext cx="46491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اقدامات آتی</a:t>
            </a:r>
          </a:p>
          <a:p>
            <a:endParaRPr lang="fa-IR" sz="2400" dirty="0">
              <a:cs typeface="B Koodak" panose="00000700000000000000" pitchFamily="2" charset="-7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تعریف نیازهای فناورانه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a-IR" sz="2400" dirty="0">
                <a:cs typeface="B Koodak" panose="00000700000000000000" pitchFamily="2" charset="-78"/>
              </a:rPr>
              <a:t>تلاش در جهت رفتار </a:t>
            </a:r>
            <a:r>
              <a:rPr lang="en-US" sz="2400" dirty="0">
                <a:cs typeface="B Koodak" panose="00000700000000000000" pitchFamily="2" charset="-78"/>
              </a:rPr>
              <a:t>Proactive</a:t>
            </a:r>
            <a:endParaRPr lang="fa-IR" sz="2400" dirty="0">
              <a:cs typeface="B Koodak" panose="000007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B Koodak" panose="000007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pic>
        <p:nvPicPr>
          <p:cNvPr id="16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1712" y="2342040"/>
            <a:ext cx="7535760" cy="38884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9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7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7" name="Down Ribbon 7">
            <a:extLst>
              <a:ext uri="{FF2B5EF4-FFF2-40B4-BE49-F238E27FC236}">
                <a16:creationId xmlns:a16="http://schemas.microsoft.com/office/drawing/2014/main" id="{A9C5E7FD-00DF-46DA-A7CE-8A44DB90746C}"/>
              </a:ext>
            </a:extLst>
          </p:cNvPr>
          <p:cNvSpPr/>
          <p:nvPr/>
        </p:nvSpPr>
        <p:spPr>
          <a:xfrm>
            <a:off x="619196" y="2990856"/>
            <a:ext cx="6629400" cy="25908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  <a:cs typeface="B Nazanin" pitchFamily="2" charset="-78"/>
              </a:rPr>
              <a:t>با سپاس از توجه شما</a:t>
            </a:r>
            <a:endParaRPr lang="en-US" sz="32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چالش ها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050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1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2054" name="Picture 6" descr="Ann Cutting Photography Letters spelling OIL in puddle of thick oil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" y="4508132"/>
            <a:ext cx="3356068" cy="22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8689DD-BAFC-4804-A91B-A0A0805741D4}"/>
              </a:ext>
            </a:extLst>
          </p:cNvPr>
          <p:cNvSpPr txBox="1">
            <a:spLocks/>
          </p:cNvSpPr>
          <p:nvPr/>
        </p:nvSpPr>
        <p:spPr>
          <a:xfrm>
            <a:off x="761611" y="2146305"/>
            <a:ext cx="6344570" cy="2708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مقدمه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ارائه نقشه راه چالش ها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ارائه راهکارهای مورد استفاده و موجود در دنیا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مدیریت دانش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بررسی عملکرد </a:t>
            </a:r>
            <a:r>
              <a:rPr lang="en-US" sz="2000" dirty="0">
                <a:solidFill>
                  <a:schemeClr val="tx1"/>
                </a:solidFill>
                <a:cs typeface="B Koodak" pitchFamily="2" charset="-78"/>
              </a:rPr>
              <a:t>NISOC</a:t>
            </a:r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 در این راستا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برنامه و اقدامات آتی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08" y="8582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622315" y="2928934"/>
            <a:ext cx="6623161" cy="3577600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C074BA0-2551-4E8E-BA83-6A42B73D20FA}"/>
              </a:ext>
            </a:extLst>
          </p:cNvPr>
          <p:cNvSpPr txBox="1">
            <a:spLocks/>
          </p:cNvSpPr>
          <p:nvPr/>
        </p:nvSpPr>
        <p:spPr>
          <a:xfrm>
            <a:off x="467544" y="3291511"/>
            <a:ext cx="6344570" cy="2708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 در حدود 200 چالش جمع آوری گردید.</a:t>
            </a:r>
          </a:p>
          <a:p>
            <a:pPr algn="r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  <a:p>
            <a:pPr algn="r"/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این چالش ها در 20 زمینه کلی طبقه بندی شدند.</a:t>
            </a:r>
          </a:p>
          <a:p>
            <a:pPr algn="r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  <a:p>
            <a:pPr algn="r"/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این چالش ها به منابع مختلف ارائه شده تا راهکار رفع آن بررسی و پیگیری گردد.</a:t>
            </a:r>
            <a:endParaRPr lang="en-US" sz="2000" dirty="0">
              <a:solidFill>
                <a:schemeClr val="tx1"/>
              </a:solidFill>
              <a:cs typeface="B Koodak" pitchFamily="2" charset="-78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7689" y="22859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طبقه‌بندی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23528" y="2852936"/>
            <a:ext cx="6663208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B60CC2-D431-4F19-ADCE-4038C5ABD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16038"/>
              </p:ext>
            </p:extLst>
          </p:nvPr>
        </p:nvGraphicFramePr>
        <p:xfrm>
          <a:off x="986746" y="2940901"/>
          <a:ext cx="5472608" cy="3298129"/>
        </p:xfrm>
        <a:graphic>
          <a:graphicData uri="http://schemas.openxmlformats.org/drawingml/2006/table">
            <a:tbl>
              <a:tblPr rtl="1"/>
              <a:tblGrid>
                <a:gridCol w="5472608">
                  <a:extLst>
                    <a:ext uri="{9D8B030D-6E8A-4147-A177-3AD203B41FA5}">
                      <a16:colId xmlns:a16="http://schemas.microsoft.com/office/drawing/2014/main" val="414915611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شرح چالش- انگیزش چاهها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00551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لزوم بروز رساني روشهاي جاري با هدف بهينه سازي فرآيند توليد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390100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استفاده از روش های مناسب افزایش تولید از قبیل لایه شکافی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36858"/>
                  </a:ext>
                </a:extLst>
              </a:tr>
              <a:tr h="32167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 لزوم تامين خدمات مورد نياز از جمله توپك هاي قابل هاي برداشت جهت اسیدکاری انتخابی چاهها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270095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دقت در مرحله انتخاب کاندید مناسب اسیدکاری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94219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بررسی و تحلیل دلایل تزریق پذیری کم چاههای تزریق پساب</a:t>
                      </a:r>
                    </a:p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- اسیدکاری مکرر چاههای تزریق پساب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037862"/>
                  </a:ext>
                </a:extLst>
              </a:tr>
              <a:tr h="236768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محدوديت هاي ايجاد شده در پستانك نارونده لوله مغزي درون چاهي عمليات مشبك كاري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292069"/>
                  </a:ext>
                </a:extLst>
              </a:tr>
              <a:tr h="32167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لزوم ايجاد تنوع بيشتر در برنامه و نحوه اسيدكاري گسترده (با درنظر گرفتن نوع سنگ مخزن)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9203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عدم تأمين مجرابند فلزي جهت مسدودسازي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5220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انجام مشبك كاري اضافي چاه ها با دستگاه لوله مغزي سيار در چاه هاي با انحراف بالا 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13417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بهینه سازی افزايه ضدلخته مناسب در عمليات اسيدكاري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368744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ارائه راهکار جهت انگیزش سنگ های متراکم مخازن بنگستانی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779695"/>
                  </a:ext>
                </a:extLst>
              </a:tr>
              <a:tr h="228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مطالعه و ارائه راهکار برای جلوگیری از آسیب سازند حین تولید، تعمیر و تکمیل چاه</a:t>
                      </a:r>
                    </a:p>
                  </a:txBody>
                  <a:tcPr marL="7387" marR="7387" marT="7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6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26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7689" y="22859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طبقه‌بندی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23528" y="2852936"/>
            <a:ext cx="6623161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2CC39-4E0E-43F5-BE35-45B5A6F3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16485"/>
              </p:ext>
            </p:extLst>
          </p:nvPr>
        </p:nvGraphicFramePr>
        <p:xfrm>
          <a:off x="755576" y="3427767"/>
          <a:ext cx="5638800" cy="2591241"/>
        </p:xfrm>
        <a:graphic>
          <a:graphicData uri="http://schemas.openxmlformats.org/drawingml/2006/table">
            <a:tbl>
              <a:tblPr rtl="1"/>
              <a:tblGrid>
                <a:gridCol w="5638800">
                  <a:extLst>
                    <a:ext uri="{9D8B030D-6E8A-4147-A177-3AD203B41FA5}">
                      <a16:colId xmlns:a16="http://schemas.microsoft.com/office/drawing/2014/main" val="4050004653"/>
                    </a:ext>
                  </a:extLst>
                </a:gridCol>
              </a:tblGrid>
              <a:tr h="32390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شرح چالش- کالا و تجهیزات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9931"/>
                  </a:ext>
                </a:extLst>
              </a:tr>
              <a:tr h="31273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لزوم بهبود افزایه های اسید و سیمان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126282"/>
                  </a:ext>
                </a:extLst>
              </a:tr>
              <a:tr h="31273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لزوم ارتقا کیفیت کالاهای مورد استفاده در بهره برداری چاهها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546651"/>
                  </a:ext>
                </a:extLst>
              </a:tr>
              <a:tr h="31273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لزوم تامین سخت افزار شامل ابزارهای نمودار نگاری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527601"/>
                  </a:ext>
                </a:extLst>
              </a:tr>
              <a:tr h="3239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لزوم تأمين كالا جهت تعمير چاههاي خامي از قبیل تاج چاه 10 و 15 هزاری و غیره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134476"/>
                  </a:ext>
                </a:extLst>
              </a:tr>
              <a:tr h="33507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Koodak" pitchFamily="2" charset="-78"/>
                        </a:rPr>
                        <a:t>لزوم تسریع در تامین پنل چاههای مجهز به شیر ایمنی درون چاهی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02438"/>
                  </a:ext>
                </a:extLst>
              </a:tr>
              <a:tr h="67014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B Koodak" pitchFamily="2" charset="-78"/>
                        </a:rPr>
                        <a:t> 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Koodak" pitchFamily="2" charset="-78"/>
                        </a:rPr>
                        <a:t>لزوم تسریع در تجهیز چاههای مناطق حساس فاقد رشته تکمیلی حومه شهری به ادوات مورد نیاز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latin typeface="Symbol"/>
                        <a:cs typeface="B Koodak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08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71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7689" y="22859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طبقه‌بندی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23528" y="2852936"/>
            <a:ext cx="6623161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83D68-FFC3-41F7-9AD0-0142B218D5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5033" y="4007122"/>
            <a:ext cx="1234810" cy="15595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1048DE-D5C6-4F54-B8CC-FC7823A04522}"/>
              </a:ext>
            </a:extLst>
          </p:cNvPr>
          <p:cNvSpPr txBox="1"/>
          <p:nvPr/>
        </p:nvSpPr>
        <p:spPr>
          <a:xfrm>
            <a:off x="683568" y="3238016"/>
            <a:ext cx="53285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000" dirty="0">
                <a:cs typeface="B Koodak" panose="00000700000000000000" pitchFamily="2" charset="-78"/>
              </a:rPr>
              <a:t>ابزارهاي برداشت نمودارهاي خدمات ارزيابي بهره دهي چاه:</a:t>
            </a:r>
          </a:p>
          <a:p>
            <a:r>
              <a:rPr lang="fa-IR" sz="2000" dirty="0">
                <a:cs typeface="B Koodak" panose="00000700000000000000" pitchFamily="2" charset="-7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PLT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 HPT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SNL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 PNN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EMDS</a:t>
            </a:r>
            <a:endParaRPr lang="fa-IR" sz="3200" b="1" dirty="0">
              <a:solidFill>
                <a:schemeClr val="accent2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C3AA31-DAF2-4B61-80E5-F2031E1E1D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758" y="4177361"/>
            <a:ext cx="3117105" cy="20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7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7689" y="22859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طبقه‌بندی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23528" y="2852936"/>
            <a:ext cx="6623161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83D68-FFC3-41F7-9AD0-0142B218D5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5033" y="4007122"/>
            <a:ext cx="1234810" cy="15595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1048DE-D5C6-4F54-B8CC-FC7823A04522}"/>
              </a:ext>
            </a:extLst>
          </p:cNvPr>
          <p:cNvSpPr txBox="1"/>
          <p:nvPr/>
        </p:nvSpPr>
        <p:spPr>
          <a:xfrm>
            <a:off x="818136" y="3251885"/>
            <a:ext cx="53285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طراحي و ساخت داخل: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 رشته­هاي تکميلي دوگانه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رشته­هاي تکميلي چندشاخه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Multi-Lateral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 رشته­هاي تکميلي چندلايه به کمک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ICD</a:t>
            </a:r>
            <a:endParaRPr lang="fa-IR" sz="2400" b="1" dirty="0">
              <a:solidFill>
                <a:schemeClr val="accent2">
                  <a:lumMod val="50000"/>
                </a:schemeClr>
              </a:solidFill>
              <a:cs typeface="B Koodak" panose="00000700000000000000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سامانه­هاي مهار ماسه از جمله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ESS</a:t>
            </a:r>
            <a:endParaRPr lang="fa-IR" sz="2400" b="1" dirty="0">
              <a:solidFill>
                <a:schemeClr val="accent2">
                  <a:lumMod val="50000"/>
                </a:schemeClr>
              </a:solidFill>
              <a:cs typeface="B Koodak" panose="00000700000000000000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جريان­سنج­هاي چندفازي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طراحي و ساخت جت پمپ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روش‌هاي نوين براي پايش و اندازه گيري ماسه</a:t>
            </a:r>
          </a:p>
        </p:txBody>
      </p:sp>
    </p:spTree>
    <p:extLst>
      <p:ext uri="{BB962C8B-B14F-4D97-AF65-F5344CB8AC3E}">
        <p14:creationId xmlns:p14="http://schemas.microsoft.com/office/powerpoint/2010/main" val="118310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7689" y="22859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طبقه‌بندی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23528" y="2852936"/>
            <a:ext cx="6623161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83D68-FFC3-41F7-9AD0-0142B218D5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5033" y="4007122"/>
            <a:ext cx="1234810" cy="15595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1048DE-D5C6-4F54-B8CC-FC7823A04522}"/>
              </a:ext>
            </a:extLst>
          </p:cNvPr>
          <p:cNvSpPr txBox="1"/>
          <p:nvPr/>
        </p:nvSpPr>
        <p:spPr>
          <a:xfrm>
            <a:off x="683568" y="3238016"/>
            <a:ext cx="5328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000" dirty="0">
                <a:cs typeface="B Koodak" panose="00000700000000000000" pitchFamily="2" charset="-78"/>
              </a:rPr>
              <a:t>ابزارهاي برداشت نمودارهاي چاه‌پيمايي</a:t>
            </a:r>
          </a:p>
          <a:p>
            <a:r>
              <a:rPr lang="fa-IR" sz="2000" dirty="0">
                <a:cs typeface="B Koodak" panose="00000700000000000000" pitchFamily="2" charset="-78"/>
              </a:rPr>
              <a:t>از جمله: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Down Hole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CASING CUTTER</a:t>
            </a:r>
            <a:endParaRPr lang="fa-IR" sz="2000" b="1" dirty="0">
              <a:solidFill>
                <a:schemeClr val="accent2">
                  <a:lumMod val="50000"/>
                </a:schemeClr>
              </a:solidFill>
              <a:cs typeface="B Koodak" panose="00000700000000000000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RF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 PATCH FLEX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rPr>
              <a:t> </a:t>
            </a:r>
            <a:endParaRPr lang="fa-IR" sz="2400" b="1" dirty="0">
              <a:solidFill>
                <a:schemeClr val="accent2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FE0C3-F5FF-40E0-8A17-AFEAA88B36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896" y="3372970"/>
            <a:ext cx="2182521" cy="3211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97EBF-F0A3-4B31-BAD0-CCCABD1F75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2590" y="5318918"/>
            <a:ext cx="3228151" cy="12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6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356"/>
            <a:ext cx="1028700" cy="9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58148" y="1571612"/>
            <a:ext cx="1214446" cy="428628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چالش ها</a:t>
            </a:r>
          </a:p>
        </p:txBody>
      </p:sp>
      <p:pic>
        <p:nvPicPr>
          <p:cNvPr id="11" name="Picture 10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905" y="214290"/>
            <a:ext cx="333375" cy="333375"/>
          </a:xfrm>
          <a:prstGeom prst="rect">
            <a:avLst/>
          </a:prstGeom>
        </p:spPr>
      </p:pic>
      <p:pic>
        <p:nvPicPr>
          <p:cNvPr id="12" name="Picture 11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214290"/>
            <a:ext cx="333375" cy="333375"/>
          </a:xfrm>
          <a:prstGeom prst="rect">
            <a:avLst/>
          </a:prstGeom>
        </p:spPr>
      </p:pic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7858148" y="100010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7858148" y="2143116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راهکارها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858148" y="2714620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مدیریت دانش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7858148" y="3286124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گزارش عملکرد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7858148" y="3857628"/>
            <a:ext cx="121444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اقدامات آتی</a:t>
            </a:r>
          </a:p>
        </p:txBody>
      </p:sp>
      <p:pic>
        <p:nvPicPr>
          <p:cNvPr id="18" name="Picture 2" descr="Oil Drop Vector at GetDrawings |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951" b="3578"/>
          <a:stretch/>
        </p:blipFill>
        <p:spPr bwMode="auto">
          <a:xfrm>
            <a:off x="109079" y="-4769"/>
            <a:ext cx="7649634" cy="11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بیان چالش ها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7689" y="228599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طبقه‌بندی چالش‌ها‌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5272" y="4572008"/>
            <a:ext cx="15001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ارائه چالش ها، راهکارها و فناوری های نوین در راستای بهینه سازی فرایند تولید</a:t>
            </a:r>
          </a:p>
        </p:txBody>
      </p:sp>
      <p:pic>
        <p:nvPicPr>
          <p:cNvPr id="26" name="Picture 6" descr="Free Icon | Oil barrel with droplet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019008"/>
            <a:ext cx="835340" cy="8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79615" y="6205845"/>
            <a:ext cx="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076" name="Picture 4" descr="Water Sources Png &amp;amp; Free Water Sources.png Transparent Images ... #404184 -  PNG Images - PNGi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363575" y="2853063"/>
            <a:ext cx="6623161" cy="3867912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D46039-E7BD-4A21-B742-AE6E0B9A9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87487"/>
              </p:ext>
            </p:extLst>
          </p:nvPr>
        </p:nvGraphicFramePr>
        <p:xfrm>
          <a:off x="476625" y="3429000"/>
          <a:ext cx="6192689" cy="2466449"/>
        </p:xfrm>
        <a:graphic>
          <a:graphicData uri="http://schemas.openxmlformats.org/drawingml/2006/table">
            <a:tbl>
              <a:tblPr rtl="1"/>
              <a:tblGrid>
                <a:gridCol w="6192689">
                  <a:extLst>
                    <a:ext uri="{9D8B030D-6E8A-4147-A177-3AD203B41FA5}">
                      <a16:colId xmlns:a16="http://schemas.microsoft.com/office/drawing/2014/main" val="3120748407"/>
                    </a:ext>
                  </a:extLst>
                </a:gridCol>
              </a:tblGrid>
              <a:tr h="34321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شرح چالش- نرم افزاری</a:t>
                      </a:r>
                    </a:p>
                  </a:txBody>
                  <a:tcPr marL="9158" marR="9158" marT="9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24622"/>
                  </a:ext>
                </a:extLst>
              </a:tr>
              <a:tr h="4663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مسائل مربوط به نرم افزار از قبیل عدم وجود نرم افزارهای بومی و نبود نرم افزارهای نسخه اصلی</a:t>
                      </a:r>
                    </a:p>
                  </a:txBody>
                  <a:tcPr marL="9158" marR="9158" marT="9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002785"/>
                  </a:ext>
                </a:extLst>
              </a:tr>
              <a:tr h="33138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B Nazanin" panose="00000400000000000000" pitchFamily="2" charset="-78"/>
                          <a:ea typeface="+mn-ea"/>
                          <a:cs typeface="B Koodak" pitchFamily="2" charset="-78"/>
                        </a:rPr>
                        <a:t>توسعه نرم افزارهاي تخصصي مربوط به شبيه سازي و ارزيابي عمليات مرتبط با چاه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521839"/>
                  </a:ext>
                </a:extLst>
              </a:tr>
              <a:tr h="33138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نیاز به بانک اطلاعاتی معتبر و به روز جهت جریان یافتن اطلاعات در سیستم</a:t>
                      </a:r>
                    </a:p>
                  </a:txBody>
                  <a:tcPr marL="9158" marR="9158" marT="9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345959"/>
                  </a:ext>
                </a:extLst>
              </a:tr>
              <a:tr h="33138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فناوری توسعه مدل‌های عددی و تحلیلی چاه محور</a:t>
                      </a:r>
                    </a:p>
                  </a:txBody>
                  <a:tcPr marL="9158" marR="9158" marT="9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572049"/>
                  </a:ext>
                </a:extLst>
              </a:tr>
              <a:tr h="33138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نیاز به  نرم افزار بومی جهت شبیه سازی گلوله ها و عملیات مشبک کاری</a:t>
                      </a:r>
                    </a:p>
                  </a:txBody>
                  <a:tcPr marL="9158" marR="9158" marT="9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148484"/>
                  </a:ext>
                </a:extLst>
              </a:tr>
              <a:tr h="33138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Koodak" pitchFamily="2" charset="-78"/>
                        </a:rPr>
                        <a:t>نیاز به  نرم افزار شبیه سازی عملیات وایرلاین در چاههای انحرافی</a:t>
                      </a:r>
                    </a:p>
                  </a:txBody>
                  <a:tcPr marL="9158" marR="9158" marT="9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068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A54137-83A0-4908-922A-8A6A9F6710BA}"/>
              </a:ext>
            </a:extLst>
          </p:cNvPr>
          <p:cNvSpPr txBox="1"/>
          <p:nvPr/>
        </p:nvSpPr>
        <p:spPr>
          <a:xfrm>
            <a:off x="1347752" y="6123545"/>
            <a:ext cx="44454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>
                <a:solidFill>
                  <a:srgbClr val="0070C0"/>
                </a:solidFill>
                <a:cs typeface="B Koodak" panose="00000700000000000000" pitchFamily="2" charset="-78"/>
              </a:rPr>
              <a:t>نیاز به استفاده از روشهای هوشمند </a:t>
            </a:r>
            <a:r>
              <a:rPr lang="en-US" dirty="0">
                <a:solidFill>
                  <a:srgbClr val="0070C0"/>
                </a:solidFill>
                <a:cs typeface="B Koodak" panose="00000700000000000000" pitchFamily="2" charset="-78"/>
              </a:rPr>
              <a:t>Machine learning</a:t>
            </a:r>
            <a:endParaRPr lang="fa-IR" dirty="0">
              <a:solidFill>
                <a:srgbClr val="0070C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73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3d7bfae5348dec9a121f43075c713322738b1c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1288</Words>
  <Application>Microsoft Office PowerPoint</Application>
  <PresentationFormat>نمایش روی صفحه (4:3)</PresentationFormat>
  <Paragraphs>283</Paragraphs>
  <Slides>18</Slides>
  <Notes>18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18</vt:i4>
      </vt:variant>
    </vt:vector>
  </HeadingPairs>
  <TitlesOfParts>
    <vt:vector size="19" baseType="lpstr">
      <vt:lpstr>Office Theme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Omid</dc:creator>
  <cp:lastModifiedBy>کاربر ناشناخته</cp:lastModifiedBy>
  <cp:revision>93</cp:revision>
  <dcterms:created xsi:type="dcterms:W3CDTF">2014-02-12T04:26:14Z</dcterms:created>
  <dcterms:modified xsi:type="dcterms:W3CDTF">2021-08-29T06:48:11Z</dcterms:modified>
</cp:coreProperties>
</file>