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0"/>
  </p:notesMasterIdLst>
  <p:handoutMasterIdLst>
    <p:handoutMasterId r:id="rId51"/>
  </p:handoutMasterIdLst>
  <p:sldIdLst>
    <p:sldId id="663" r:id="rId2"/>
    <p:sldId id="873" r:id="rId3"/>
    <p:sldId id="790" r:id="rId4"/>
    <p:sldId id="791" r:id="rId5"/>
    <p:sldId id="792" r:id="rId6"/>
    <p:sldId id="793" r:id="rId7"/>
    <p:sldId id="794" r:id="rId8"/>
    <p:sldId id="795" r:id="rId9"/>
    <p:sldId id="796" r:id="rId10"/>
    <p:sldId id="797" r:id="rId11"/>
    <p:sldId id="798" r:id="rId12"/>
    <p:sldId id="799" r:id="rId13"/>
    <p:sldId id="869" r:id="rId14"/>
    <p:sldId id="871" r:id="rId15"/>
    <p:sldId id="867" r:id="rId16"/>
    <p:sldId id="868" r:id="rId17"/>
    <p:sldId id="800" r:id="rId18"/>
    <p:sldId id="829" r:id="rId19"/>
    <p:sldId id="802" r:id="rId20"/>
    <p:sldId id="803" r:id="rId21"/>
    <p:sldId id="808" r:id="rId22"/>
    <p:sldId id="809" r:id="rId23"/>
    <p:sldId id="810" r:id="rId24"/>
    <p:sldId id="811" r:id="rId25"/>
    <p:sldId id="812" r:id="rId26"/>
    <p:sldId id="815" r:id="rId27"/>
    <p:sldId id="872" r:id="rId28"/>
    <p:sldId id="828" r:id="rId29"/>
    <p:sldId id="833" r:id="rId30"/>
    <p:sldId id="834" r:id="rId31"/>
    <p:sldId id="835" r:id="rId32"/>
    <p:sldId id="778" r:id="rId33"/>
    <p:sldId id="836" r:id="rId34"/>
    <p:sldId id="839" r:id="rId35"/>
    <p:sldId id="840" r:id="rId36"/>
    <p:sldId id="859" r:id="rId37"/>
    <p:sldId id="854" r:id="rId38"/>
    <p:sldId id="855" r:id="rId39"/>
    <p:sldId id="863" r:id="rId40"/>
    <p:sldId id="864" r:id="rId41"/>
    <p:sldId id="837" r:id="rId42"/>
    <p:sldId id="857" r:id="rId43"/>
    <p:sldId id="860" r:id="rId44"/>
    <p:sldId id="861" r:id="rId45"/>
    <p:sldId id="865" r:id="rId46"/>
    <p:sldId id="866" r:id="rId47"/>
    <p:sldId id="838" r:id="rId48"/>
    <p:sldId id="862" r:id="rId49"/>
  </p:sldIdLst>
  <p:sldSz cx="11879263" cy="6858000"/>
  <p:notesSz cx="9928225" cy="66690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D60"/>
    <a:srgbClr val="ADF9E1"/>
    <a:srgbClr val="EFF5FB"/>
    <a:srgbClr val="CCF6B4"/>
    <a:srgbClr val="F3F3F3"/>
    <a:srgbClr val="137751"/>
    <a:srgbClr val="FFE1E1"/>
    <a:srgbClr val="CBABFB"/>
    <a:srgbClr val="A5F9B3"/>
    <a:srgbClr val="C6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80195" autoAdjust="0"/>
    <p:restoredTop sz="94660"/>
  </p:normalViewPr>
  <p:slideViewPr>
    <p:cSldViewPr snapToGrid="0">
      <p:cViewPr>
        <p:scale>
          <a:sx n="66" d="100"/>
          <a:sy n="66" d="100"/>
        </p:scale>
        <p:origin x="-630" y="-570"/>
      </p:cViewPr>
      <p:guideLst>
        <p:guide orient="horz" pos="2160"/>
        <p:guide pos="3741"/>
      </p:guideLst>
    </p:cSldViewPr>
  </p:slideViewPr>
  <p:notesTextViewPr>
    <p:cViewPr>
      <p:scale>
        <a:sx n="3" d="2"/>
        <a:sy n="3" d="2"/>
      </p:scale>
      <p:origin x="0" y="0"/>
    </p:cViewPr>
  </p:notesTextViewPr>
  <p:sorterViewPr>
    <p:cViewPr>
      <p:scale>
        <a:sx n="100" d="100"/>
        <a:sy n="100" d="100"/>
      </p:scale>
      <p:origin x="0" y="17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notesMaster" Target="notesMasters/notesMaster1.xml" /><Relationship Id="rId55"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handoutMaster" Target="handoutMasters/handoutMaster1.xml" /><Relationship Id="rId3" Type="http://schemas.openxmlformats.org/officeDocument/2006/relationships/slide" Target="slides/slide2.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303313" cy="334527"/>
          </a:xfrm>
          <a:prstGeom prst="rect">
            <a:avLst/>
          </a:prstGeom>
        </p:spPr>
        <p:txBody>
          <a:bodyPr vert="horz" lIns="91139" tIns="45570" rIns="91139" bIns="45570" rtlCol="0"/>
          <a:lstStyle>
            <a:lvl1pPr algn="r">
              <a:defRPr sz="1200"/>
            </a:lvl1pPr>
          </a:lstStyle>
          <a:p>
            <a:endParaRPr lang="fa-IR"/>
          </a:p>
        </p:txBody>
      </p:sp>
      <p:sp>
        <p:nvSpPr>
          <p:cNvPr id="3" name="Date Placeholder 2"/>
          <p:cNvSpPr>
            <a:spLocks noGrp="1"/>
          </p:cNvSpPr>
          <p:nvPr>
            <p:ph type="dt" sz="quarter" idx="1"/>
          </p:nvPr>
        </p:nvSpPr>
        <p:spPr>
          <a:xfrm>
            <a:off x="5622596" y="3"/>
            <a:ext cx="4303313" cy="334527"/>
          </a:xfrm>
          <a:prstGeom prst="rect">
            <a:avLst/>
          </a:prstGeom>
        </p:spPr>
        <p:txBody>
          <a:bodyPr vert="horz" lIns="91139" tIns="45570" rIns="91139" bIns="45570" rtlCol="0"/>
          <a:lstStyle>
            <a:lvl1pPr algn="l">
              <a:defRPr sz="1200"/>
            </a:lvl1pPr>
          </a:lstStyle>
          <a:p>
            <a:fld id="{1497F9CC-4BF9-4CE3-B4EB-8DC7BB6525E9}" type="datetimeFigureOut">
              <a:rPr lang="fa-IR" smtClean="0"/>
              <a:pPr/>
              <a:t>02/01/1443</a:t>
            </a:fld>
            <a:endParaRPr lang="fa-IR"/>
          </a:p>
        </p:txBody>
      </p:sp>
      <p:sp>
        <p:nvSpPr>
          <p:cNvPr id="4" name="Footer Placeholder 3"/>
          <p:cNvSpPr>
            <a:spLocks noGrp="1"/>
          </p:cNvSpPr>
          <p:nvPr>
            <p:ph type="ftr" sz="quarter" idx="2"/>
          </p:nvPr>
        </p:nvSpPr>
        <p:spPr>
          <a:xfrm>
            <a:off x="2" y="6334564"/>
            <a:ext cx="4303313" cy="334527"/>
          </a:xfrm>
          <a:prstGeom prst="rect">
            <a:avLst/>
          </a:prstGeom>
        </p:spPr>
        <p:txBody>
          <a:bodyPr vert="horz" lIns="91139" tIns="45570" rIns="91139" bIns="45570" rtlCol="0" anchor="b"/>
          <a:lstStyle>
            <a:lvl1pPr algn="r">
              <a:defRPr sz="1200"/>
            </a:lvl1pPr>
          </a:lstStyle>
          <a:p>
            <a:endParaRPr lang="fa-IR"/>
          </a:p>
        </p:txBody>
      </p:sp>
      <p:sp>
        <p:nvSpPr>
          <p:cNvPr id="5" name="Slide Number Placeholder 4"/>
          <p:cNvSpPr>
            <a:spLocks noGrp="1"/>
          </p:cNvSpPr>
          <p:nvPr>
            <p:ph type="sldNum" sz="quarter" idx="3"/>
          </p:nvPr>
        </p:nvSpPr>
        <p:spPr>
          <a:xfrm>
            <a:off x="5622596" y="6334564"/>
            <a:ext cx="4303313" cy="334527"/>
          </a:xfrm>
          <a:prstGeom prst="rect">
            <a:avLst/>
          </a:prstGeom>
        </p:spPr>
        <p:txBody>
          <a:bodyPr vert="horz" lIns="91139" tIns="45570" rIns="91139" bIns="45570" rtlCol="0" anchor="b"/>
          <a:lstStyle>
            <a:lvl1pPr algn="l">
              <a:defRPr sz="1200"/>
            </a:lvl1pPr>
          </a:lstStyle>
          <a:p>
            <a:fld id="{E8314BF5-3580-4D09-A0CE-3B164FB63B00}" type="slidenum">
              <a:rPr lang="fa-IR" smtClean="0"/>
              <a:pPr/>
              <a:t>‹#›</a:t>
            </a:fld>
            <a:endParaRPr lang="fa-IR"/>
          </a:p>
        </p:txBody>
      </p:sp>
    </p:spTree>
    <p:extLst>
      <p:ext uri="{BB962C8B-B14F-4D97-AF65-F5344CB8AC3E}">
        <p14:creationId xmlns:p14="http://schemas.microsoft.com/office/powerpoint/2010/main" val="1123551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2231" cy="334612"/>
          </a:xfrm>
          <a:prstGeom prst="rect">
            <a:avLst/>
          </a:prstGeom>
        </p:spPr>
        <p:txBody>
          <a:bodyPr vert="horz" lIns="91139" tIns="45570" rIns="91139" bIns="45570" rtlCol="0"/>
          <a:lstStyle>
            <a:lvl1pPr algn="r">
              <a:defRPr sz="1200"/>
            </a:lvl1pPr>
          </a:lstStyle>
          <a:p>
            <a:endParaRPr lang="fa-IR"/>
          </a:p>
        </p:txBody>
      </p:sp>
      <p:sp>
        <p:nvSpPr>
          <p:cNvPr id="3" name="Date Placeholder 2"/>
          <p:cNvSpPr>
            <a:spLocks noGrp="1"/>
          </p:cNvSpPr>
          <p:nvPr>
            <p:ph type="dt" idx="1"/>
          </p:nvPr>
        </p:nvSpPr>
        <p:spPr>
          <a:xfrm>
            <a:off x="5623699" y="0"/>
            <a:ext cx="4302231" cy="334612"/>
          </a:xfrm>
          <a:prstGeom prst="rect">
            <a:avLst/>
          </a:prstGeom>
        </p:spPr>
        <p:txBody>
          <a:bodyPr vert="horz" lIns="91139" tIns="45570" rIns="91139" bIns="45570" rtlCol="0"/>
          <a:lstStyle>
            <a:lvl1pPr algn="l">
              <a:defRPr sz="1200"/>
            </a:lvl1pPr>
          </a:lstStyle>
          <a:p>
            <a:fld id="{4BA1BA40-DD12-4226-95C0-D5874C214862}" type="datetimeFigureOut">
              <a:rPr lang="fa-IR" smtClean="0"/>
              <a:pPr/>
              <a:t>02/01/1443</a:t>
            </a:fld>
            <a:endParaRPr lang="fa-IR"/>
          </a:p>
        </p:txBody>
      </p:sp>
      <p:sp>
        <p:nvSpPr>
          <p:cNvPr id="4" name="Slide Image Placeholder 3"/>
          <p:cNvSpPr>
            <a:spLocks noGrp="1" noRot="1" noChangeAspect="1"/>
          </p:cNvSpPr>
          <p:nvPr>
            <p:ph type="sldImg" idx="2"/>
          </p:nvPr>
        </p:nvSpPr>
        <p:spPr>
          <a:xfrm>
            <a:off x="3013075" y="833438"/>
            <a:ext cx="3902075" cy="2252662"/>
          </a:xfrm>
          <a:prstGeom prst="rect">
            <a:avLst/>
          </a:prstGeom>
          <a:noFill/>
          <a:ln w="12700">
            <a:solidFill>
              <a:prstClr val="black"/>
            </a:solidFill>
          </a:ln>
        </p:spPr>
        <p:txBody>
          <a:bodyPr vert="horz" lIns="91139" tIns="45570" rIns="91139" bIns="45570" rtlCol="0" anchor="ctr"/>
          <a:lstStyle/>
          <a:p>
            <a:endParaRPr lang="fa-IR"/>
          </a:p>
        </p:txBody>
      </p:sp>
      <p:sp>
        <p:nvSpPr>
          <p:cNvPr id="5" name="Notes Placeholder 4"/>
          <p:cNvSpPr>
            <a:spLocks noGrp="1"/>
          </p:cNvSpPr>
          <p:nvPr>
            <p:ph type="body" sz="quarter" idx="3"/>
          </p:nvPr>
        </p:nvSpPr>
        <p:spPr>
          <a:xfrm>
            <a:off x="992824" y="3209503"/>
            <a:ext cx="7942579" cy="2625954"/>
          </a:xfrm>
          <a:prstGeom prst="rect">
            <a:avLst/>
          </a:prstGeom>
        </p:spPr>
        <p:txBody>
          <a:bodyPr vert="horz" lIns="91139" tIns="45570" rIns="91139" bIns="455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 y="6334481"/>
            <a:ext cx="4302231" cy="334611"/>
          </a:xfrm>
          <a:prstGeom prst="rect">
            <a:avLst/>
          </a:prstGeom>
        </p:spPr>
        <p:txBody>
          <a:bodyPr vert="horz" lIns="91139" tIns="45570" rIns="91139" bIns="45570" rtlCol="0" anchor="b"/>
          <a:lstStyle>
            <a:lvl1pPr algn="r">
              <a:defRPr sz="1200"/>
            </a:lvl1pPr>
          </a:lstStyle>
          <a:p>
            <a:endParaRPr lang="fa-IR"/>
          </a:p>
        </p:txBody>
      </p:sp>
      <p:sp>
        <p:nvSpPr>
          <p:cNvPr id="7" name="Slide Number Placeholder 6"/>
          <p:cNvSpPr>
            <a:spLocks noGrp="1"/>
          </p:cNvSpPr>
          <p:nvPr>
            <p:ph type="sldNum" sz="quarter" idx="5"/>
          </p:nvPr>
        </p:nvSpPr>
        <p:spPr>
          <a:xfrm>
            <a:off x="5623699" y="6334481"/>
            <a:ext cx="4302231" cy="334611"/>
          </a:xfrm>
          <a:prstGeom prst="rect">
            <a:avLst/>
          </a:prstGeom>
        </p:spPr>
        <p:txBody>
          <a:bodyPr vert="horz" lIns="91139" tIns="45570" rIns="91139" bIns="45570" rtlCol="0" anchor="b"/>
          <a:lstStyle>
            <a:lvl1pPr algn="l">
              <a:defRPr sz="1200"/>
            </a:lvl1pPr>
          </a:lstStyle>
          <a:p>
            <a:fld id="{8C0FDDAD-A198-40EF-A1A0-DB87B43BE8B6}" type="slidenum">
              <a:rPr lang="fa-IR" smtClean="0"/>
              <a:pPr/>
              <a:t>‹#›</a:t>
            </a:fld>
            <a:endParaRPr lang="fa-IR"/>
          </a:p>
        </p:txBody>
      </p:sp>
    </p:spTree>
    <p:extLst>
      <p:ext uri="{BB962C8B-B14F-4D97-AF65-F5344CB8AC3E}">
        <p14:creationId xmlns:p14="http://schemas.microsoft.com/office/powerpoint/2010/main" val="3539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FDDAD-A198-40EF-A1A0-DB87B43BE8B6}" type="slidenum">
              <a:rPr lang="fa-IR" smtClean="0"/>
              <a:pPr/>
              <a:t>1</a:t>
            </a:fld>
            <a:endParaRPr lang="fa-IR"/>
          </a:p>
        </p:txBody>
      </p:sp>
    </p:spTree>
    <p:extLst>
      <p:ext uri="{BB962C8B-B14F-4D97-AF65-F5344CB8AC3E}">
        <p14:creationId xmlns:p14="http://schemas.microsoft.com/office/powerpoint/2010/main" val="334485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FDDAD-A198-40EF-A1A0-DB87B43BE8B6}" type="slidenum">
              <a:rPr lang="fa-IR" smtClean="0"/>
              <a:pPr/>
              <a:t>2</a:t>
            </a:fld>
            <a:endParaRPr lang="fa-IR"/>
          </a:p>
        </p:txBody>
      </p:sp>
    </p:spTree>
    <p:extLst>
      <p:ext uri="{BB962C8B-B14F-4D97-AF65-F5344CB8AC3E}">
        <p14:creationId xmlns:p14="http://schemas.microsoft.com/office/powerpoint/2010/main" val="334485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908" y="1122363"/>
            <a:ext cx="8909447" cy="2387600"/>
          </a:xfrm>
          <a:prstGeom prst="rect">
            <a:avLst/>
          </a:prstGeom>
        </p:spPr>
        <p:txBody>
          <a:bodyPr anchor="b"/>
          <a:lstStyle>
            <a:lvl1pPr algn="ctr">
              <a:defRPr sz="5846"/>
            </a:lvl1pPr>
          </a:lstStyle>
          <a:p>
            <a:r>
              <a:rPr lang="en-US"/>
              <a:t>Click to edit Master title style</a:t>
            </a:r>
            <a:endParaRPr lang="en-US" dirty="0"/>
          </a:p>
        </p:txBody>
      </p:sp>
      <p:sp>
        <p:nvSpPr>
          <p:cNvPr id="3" name="Subtitle 2"/>
          <p:cNvSpPr>
            <a:spLocks noGrp="1"/>
          </p:cNvSpPr>
          <p:nvPr>
            <p:ph type="subTitle" idx="1"/>
          </p:nvPr>
        </p:nvSpPr>
        <p:spPr>
          <a:xfrm>
            <a:off x="1484908" y="3602038"/>
            <a:ext cx="8909447" cy="1655762"/>
          </a:xfrm>
          <a:prstGeom prst="rect">
            <a:avLst/>
          </a:prstGeom>
        </p:spPr>
        <p:txBody>
          <a:bodyPr/>
          <a:lstStyle>
            <a:lvl1pPr marL="0" indent="0" algn="ctr">
              <a:buNone/>
              <a:defRPr sz="2338"/>
            </a:lvl1pPr>
            <a:lvl2pPr marL="445450" indent="0" algn="ctr">
              <a:buNone/>
              <a:defRPr sz="1949"/>
            </a:lvl2pPr>
            <a:lvl3pPr marL="890900" indent="0" algn="ctr">
              <a:buNone/>
              <a:defRPr sz="1754"/>
            </a:lvl3pPr>
            <a:lvl4pPr marL="1336350" indent="0" algn="ctr">
              <a:buNone/>
              <a:defRPr sz="1559"/>
            </a:lvl4pPr>
            <a:lvl5pPr marL="1781800" indent="0" algn="ctr">
              <a:buNone/>
              <a:defRPr sz="1559"/>
            </a:lvl5pPr>
            <a:lvl6pPr marL="2227250" indent="0" algn="ctr">
              <a:buNone/>
              <a:defRPr sz="1559"/>
            </a:lvl6pPr>
            <a:lvl7pPr marL="2672700" indent="0" algn="ctr">
              <a:buNone/>
              <a:defRPr sz="1559"/>
            </a:lvl7pPr>
            <a:lvl8pPr marL="3118150" indent="0" algn="ctr">
              <a:buNone/>
              <a:defRPr sz="1559"/>
            </a:lvl8pPr>
            <a:lvl9pPr marL="3563600" indent="0" algn="ctr">
              <a:buNone/>
              <a:defRPr sz="15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375355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6700" y="365126"/>
            <a:ext cx="10245864"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16700" y="1825625"/>
            <a:ext cx="10245864"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160777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98" y="365125"/>
            <a:ext cx="2561466"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6700" y="365125"/>
            <a:ext cx="7535907"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49425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35" r="299"/>
          <a:stretch/>
        </p:blipFill>
        <p:spPr>
          <a:xfrm>
            <a:off x="0" y="-23631"/>
            <a:ext cx="11879263" cy="6925173"/>
          </a:xfrm>
          <a:prstGeom prst="rect">
            <a:avLst/>
          </a:prstGeom>
        </p:spPr>
      </p:pic>
      <p:pic>
        <p:nvPicPr>
          <p:cNvPr id="9" name="Picture 2" descr="C:\Users\mortazavisa\Desktop\01_besmellah_www_khamenei313_ir_.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92010" y="250371"/>
            <a:ext cx="1472120" cy="78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0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700" y="365126"/>
            <a:ext cx="10245864"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16700" y="1825625"/>
            <a:ext cx="10245864"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262786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0512" y="1709739"/>
            <a:ext cx="10245864" cy="2852737"/>
          </a:xfrm>
          <a:prstGeom prst="rect">
            <a:avLst/>
          </a:prstGeom>
        </p:spPr>
        <p:txBody>
          <a:bodyPr anchor="b"/>
          <a:lstStyle>
            <a:lvl1pPr>
              <a:defRPr sz="5846"/>
            </a:lvl1pPr>
          </a:lstStyle>
          <a:p>
            <a:r>
              <a:rPr lang="en-US"/>
              <a:t>Click to edit Master title style</a:t>
            </a:r>
            <a:endParaRPr lang="en-US" dirty="0"/>
          </a:p>
        </p:txBody>
      </p:sp>
      <p:sp>
        <p:nvSpPr>
          <p:cNvPr id="3" name="Text Placeholder 2"/>
          <p:cNvSpPr>
            <a:spLocks noGrp="1"/>
          </p:cNvSpPr>
          <p:nvPr>
            <p:ph type="body" idx="1"/>
          </p:nvPr>
        </p:nvSpPr>
        <p:spPr>
          <a:xfrm>
            <a:off x="810512" y="4589464"/>
            <a:ext cx="10245864" cy="1500187"/>
          </a:xfrm>
          <a:prstGeom prst="rect">
            <a:avLst/>
          </a:prstGeom>
        </p:spPr>
        <p:txBody>
          <a:bodyPr/>
          <a:lstStyle>
            <a:lvl1pPr marL="0" indent="0">
              <a:buNone/>
              <a:defRPr sz="2338">
                <a:solidFill>
                  <a:schemeClr val="tx1">
                    <a:tint val="75000"/>
                  </a:schemeClr>
                </a:solidFill>
              </a:defRPr>
            </a:lvl1pPr>
            <a:lvl2pPr marL="445450" indent="0">
              <a:buNone/>
              <a:defRPr sz="1949">
                <a:solidFill>
                  <a:schemeClr val="tx1">
                    <a:tint val="75000"/>
                  </a:schemeClr>
                </a:solidFill>
              </a:defRPr>
            </a:lvl2pPr>
            <a:lvl3pPr marL="890900" indent="0">
              <a:buNone/>
              <a:defRPr sz="1754">
                <a:solidFill>
                  <a:schemeClr val="tx1">
                    <a:tint val="75000"/>
                  </a:schemeClr>
                </a:solidFill>
              </a:defRPr>
            </a:lvl3pPr>
            <a:lvl4pPr marL="1336350" indent="0">
              <a:buNone/>
              <a:defRPr sz="1559">
                <a:solidFill>
                  <a:schemeClr val="tx1">
                    <a:tint val="75000"/>
                  </a:schemeClr>
                </a:solidFill>
              </a:defRPr>
            </a:lvl4pPr>
            <a:lvl5pPr marL="1781800" indent="0">
              <a:buNone/>
              <a:defRPr sz="1559">
                <a:solidFill>
                  <a:schemeClr val="tx1">
                    <a:tint val="75000"/>
                  </a:schemeClr>
                </a:solidFill>
              </a:defRPr>
            </a:lvl5pPr>
            <a:lvl6pPr marL="2227250" indent="0">
              <a:buNone/>
              <a:defRPr sz="1559">
                <a:solidFill>
                  <a:schemeClr val="tx1">
                    <a:tint val="75000"/>
                  </a:schemeClr>
                </a:solidFill>
              </a:defRPr>
            </a:lvl6pPr>
            <a:lvl7pPr marL="2672700" indent="0">
              <a:buNone/>
              <a:defRPr sz="1559">
                <a:solidFill>
                  <a:schemeClr val="tx1">
                    <a:tint val="75000"/>
                  </a:schemeClr>
                </a:solidFill>
              </a:defRPr>
            </a:lvl7pPr>
            <a:lvl8pPr marL="3118150" indent="0">
              <a:buNone/>
              <a:defRPr sz="1559">
                <a:solidFill>
                  <a:schemeClr val="tx1">
                    <a:tint val="75000"/>
                  </a:schemeClr>
                </a:solidFill>
              </a:defRPr>
            </a:lvl8pPr>
            <a:lvl9pPr marL="3563600" indent="0">
              <a:buNone/>
              <a:defRPr sz="15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423967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6700" y="365126"/>
            <a:ext cx="10245864"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16699" y="1825625"/>
            <a:ext cx="5048687"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3877" y="1825625"/>
            <a:ext cx="5048687"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43762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247" y="365126"/>
            <a:ext cx="10245864"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18247" y="1681163"/>
            <a:ext cx="5025485" cy="823912"/>
          </a:xfrm>
          <a:prstGeom prst="rect">
            <a:avLst/>
          </a:prstGeom>
        </p:spPr>
        <p:txBody>
          <a:bodyPr anchor="b"/>
          <a:lstStyle>
            <a:lvl1pPr marL="0" indent="0">
              <a:buNone/>
              <a:defRPr sz="2338" b="1"/>
            </a:lvl1pPr>
            <a:lvl2pPr marL="445450" indent="0">
              <a:buNone/>
              <a:defRPr sz="1949" b="1"/>
            </a:lvl2pPr>
            <a:lvl3pPr marL="890900" indent="0">
              <a:buNone/>
              <a:defRPr sz="1754" b="1"/>
            </a:lvl3pPr>
            <a:lvl4pPr marL="1336350" indent="0">
              <a:buNone/>
              <a:defRPr sz="1559" b="1"/>
            </a:lvl4pPr>
            <a:lvl5pPr marL="1781800" indent="0">
              <a:buNone/>
              <a:defRPr sz="1559" b="1"/>
            </a:lvl5pPr>
            <a:lvl6pPr marL="2227250" indent="0">
              <a:buNone/>
              <a:defRPr sz="1559" b="1"/>
            </a:lvl6pPr>
            <a:lvl7pPr marL="2672700" indent="0">
              <a:buNone/>
              <a:defRPr sz="1559" b="1"/>
            </a:lvl7pPr>
            <a:lvl8pPr marL="3118150" indent="0">
              <a:buNone/>
              <a:defRPr sz="1559" b="1"/>
            </a:lvl8pPr>
            <a:lvl9pPr marL="3563600" indent="0">
              <a:buNone/>
              <a:defRPr sz="1559" b="1"/>
            </a:lvl9pPr>
          </a:lstStyle>
          <a:p>
            <a:pPr lvl="0"/>
            <a:r>
              <a:rPr lang="en-US"/>
              <a:t>Edit Master text styles</a:t>
            </a:r>
          </a:p>
        </p:txBody>
      </p:sp>
      <p:sp>
        <p:nvSpPr>
          <p:cNvPr id="4" name="Content Placeholder 3"/>
          <p:cNvSpPr>
            <a:spLocks noGrp="1"/>
          </p:cNvSpPr>
          <p:nvPr>
            <p:ph sz="half" idx="2"/>
          </p:nvPr>
        </p:nvSpPr>
        <p:spPr>
          <a:xfrm>
            <a:off x="818247" y="2505075"/>
            <a:ext cx="5025485"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3877" y="1681163"/>
            <a:ext cx="5050234" cy="823912"/>
          </a:xfrm>
          <a:prstGeom prst="rect">
            <a:avLst/>
          </a:prstGeom>
        </p:spPr>
        <p:txBody>
          <a:bodyPr anchor="b"/>
          <a:lstStyle>
            <a:lvl1pPr marL="0" indent="0">
              <a:buNone/>
              <a:defRPr sz="2338" b="1"/>
            </a:lvl1pPr>
            <a:lvl2pPr marL="445450" indent="0">
              <a:buNone/>
              <a:defRPr sz="1949" b="1"/>
            </a:lvl2pPr>
            <a:lvl3pPr marL="890900" indent="0">
              <a:buNone/>
              <a:defRPr sz="1754" b="1"/>
            </a:lvl3pPr>
            <a:lvl4pPr marL="1336350" indent="0">
              <a:buNone/>
              <a:defRPr sz="1559" b="1"/>
            </a:lvl4pPr>
            <a:lvl5pPr marL="1781800" indent="0">
              <a:buNone/>
              <a:defRPr sz="1559" b="1"/>
            </a:lvl5pPr>
            <a:lvl6pPr marL="2227250" indent="0">
              <a:buNone/>
              <a:defRPr sz="1559" b="1"/>
            </a:lvl6pPr>
            <a:lvl7pPr marL="2672700" indent="0">
              <a:buNone/>
              <a:defRPr sz="1559" b="1"/>
            </a:lvl7pPr>
            <a:lvl8pPr marL="3118150" indent="0">
              <a:buNone/>
              <a:defRPr sz="1559" b="1"/>
            </a:lvl8pPr>
            <a:lvl9pPr marL="3563600" indent="0">
              <a:buNone/>
              <a:defRPr sz="1559" b="1"/>
            </a:lvl9pPr>
          </a:lstStyle>
          <a:p>
            <a:pPr lvl="0"/>
            <a:r>
              <a:rPr lang="en-US"/>
              <a:t>Edit Master text styles</a:t>
            </a:r>
          </a:p>
        </p:txBody>
      </p:sp>
      <p:sp>
        <p:nvSpPr>
          <p:cNvPr id="6" name="Content Placeholder 5"/>
          <p:cNvSpPr>
            <a:spLocks noGrp="1"/>
          </p:cNvSpPr>
          <p:nvPr>
            <p:ph sz="quarter" idx="4"/>
          </p:nvPr>
        </p:nvSpPr>
        <p:spPr>
          <a:xfrm>
            <a:off x="6013877" y="2505075"/>
            <a:ext cx="5050234"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245058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6700" y="365126"/>
            <a:ext cx="10245864"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380336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310708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247" y="457200"/>
            <a:ext cx="3831371" cy="1600200"/>
          </a:xfrm>
          <a:prstGeom prst="rect">
            <a:avLst/>
          </a:prstGeom>
        </p:spPr>
        <p:txBody>
          <a:bodyPr anchor="b"/>
          <a:lstStyle>
            <a:lvl1pPr>
              <a:defRPr sz="3118"/>
            </a:lvl1pPr>
          </a:lstStyle>
          <a:p>
            <a:r>
              <a:rPr lang="en-US"/>
              <a:t>Click to edit Master title style</a:t>
            </a:r>
            <a:endParaRPr lang="en-US" dirty="0"/>
          </a:p>
        </p:txBody>
      </p:sp>
      <p:sp>
        <p:nvSpPr>
          <p:cNvPr id="3" name="Content Placeholder 2"/>
          <p:cNvSpPr>
            <a:spLocks noGrp="1"/>
          </p:cNvSpPr>
          <p:nvPr>
            <p:ph idx="1"/>
          </p:nvPr>
        </p:nvSpPr>
        <p:spPr>
          <a:xfrm>
            <a:off x="5050234" y="987426"/>
            <a:ext cx="6013877" cy="4873625"/>
          </a:xfrm>
          <a:prstGeom prst="rect">
            <a:avLst/>
          </a:prstGeom>
        </p:spPr>
        <p:txBody>
          <a:bodyPr/>
          <a:lstStyle>
            <a:lvl1pPr>
              <a:defRPr sz="3118"/>
            </a:lvl1pPr>
            <a:lvl2pPr>
              <a:defRPr sz="2728"/>
            </a:lvl2pPr>
            <a:lvl3pPr>
              <a:defRPr sz="2338"/>
            </a:lvl3pPr>
            <a:lvl4pPr>
              <a:defRPr sz="1949"/>
            </a:lvl4pPr>
            <a:lvl5pPr>
              <a:defRPr sz="1949"/>
            </a:lvl5pPr>
            <a:lvl6pPr>
              <a:defRPr sz="1949"/>
            </a:lvl6pPr>
            <a:lvl7pPr>
              <a:defRPr sz="1949"/>
            </a:lvl7pPr>
            <a:lvl8pPr>
              <a:defRPr sz="1949"/>
            </a:lvl8pPr>
            <a:lvl9pPr>
              <a:defRPr sz="19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247" y="2057400"/>
            <a:ext cx="3831371" cy="3811588"/>
          </a:xfrm>
          <a:prstGeom prst="rect">
            <a:avLst/>
          </a:prstGeom>
        </p:spPr>
        <p:txBody>
          <a:bodyPr/>
          <a:lstStyle>
            <a:lvl1pPr marL="0" indent="0">
              <a:buNone/>
              <a:defRPr sz="1559"/>
            </a:lvl1pPr>
            <a:lvl2pPr marL="445450" indent="0">
              <a:buNone/>
              <a:defRPr sz="1364"/>
            </a:lvl2pPr>
            <a:lvl3pPr marL="890900" indent="0">
              <a:buNone/>
              <a:defRPr sz="1169"/>
            </a:lvl3pPr>
            <a:lvl4pPr marL="1336350" indent="0">
              <a:buNone/>
              <a:defRPr sz="974"/>
            </a:lvl4pPr>
            <a:lvl5pPr marL="1781800" indent="0">
              <a:buNone/>
              <a:defRPr sz="974"/>
            </a:lvl5pPr>
            <a:lvl6pPr marL="2227250" indent="0">
              <a:buNone/>
              <a:defRPr sz="974"/>
            </a:lvl6pPr>
            <a:lvl7pPr marL="2672700" indent="0">
              <a:buNone/>
              <a:defRPr sz="974"/>
            </a:lvl7pPr>
            <a:lvl8pPr marL="3118150" indent="0">
              <a:buNone/>
              <a:defRPr sz="974"/>
            </a:lvl8pPr>
            <a:lvl9pPr marL="3563600" indent="0">
              <a:buNone/>
              <a:defRPr sz="974"/>
            </a:lvl9pPr>
          </a:lstStyle>
          <a:p>
            <a:pPr lvl="0"/>
            <a:r>
              <a:rPr lang="en-US"/>
              <a:t>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412476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247" y="457200"/>
            <a:ext cx="3831371" cy="1600200"/>
          </a:xfrm>
          <a:prstGeom prst="rect">
            <a:avLst/>
          </a:prstGeom>
        </p:spPr>
        <p:txBody>
          <a:bodyPr anchor="b"/>
          <a:lstStyle>
            <a:lvl1pPr>
              <a:defRPr sz="3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0234" y="987426"/>
            <a:ext cx="6013877" cy="4873625"/>
          </a:xfrm>
          <a:prstGeom prst="rect">
            <a:avLst/>
          </a:prstGeom>
        </p:spPr>
        <p:txBody>
          <a:bodyPr anchor="t"/>
          <a:lstStyle>
            <a:lvl1pPr marL="0" indent="0">
              <a:buNone/>
              <a:defRPr sz="3118"/>
            </a:lvl1pPr>
            <a:lvl2pPr marL="445450" indent="0">
              <a:buNone/>
              <a:defRPr sz="2728"/>
            </a:lvl2pPr>
            <a:lvl3pPr marL="890900" indent="0">
              <a:buNone/>
              <a:defRPr sz="2338"/>
            </a:lvl3pPr>
            <a:lvl4pPr marL="1336350" indent="0">
              <a:buNone/>
              <a:defRPr sz="1949"/>
            </a:lvl4pPr>
            <a:lvl5pPr marL="1781800" indent="0">
              <a:buNone/>
              <a:defRPr sz="1949"/>
            </a:lvl5pPr>
            <a:lvl6pPr marL="2227250" indent="0">
              <a:buNone/>
              <a:defRPr sz="1949"/>
            </a:lvl6pPr>
            <a:lvl7pPr marL="2672700" indent="0">
              <a:buNone/>
              <a:defRPr sz="1949"/>
            </a:lvl7pPr>
            <a:lvl8pPr marL="3118150" indent="0">
              <a:buNone/>
              <a:defRPr sz="1949"/>
            </a:lvl8pPr>
            <a:lvl9pPr marL="3563600" indent="0">
              <a:buNone/>
              <a:defRPr sz="1949"/>
            </a:lvl9pPr>
          </a:lstStyle>
          <a:p>
            <a:r>
              <a:rPr lang="en-US"/>
              <a:t>Click icon to add picture</a:t>
            </a:r>
            <a:endParaRPr lang="en-US" dirty="0"/>
          </a:p>
        </p:txBody>
      </p:sp>
      <p:sp>
        <p:nvSpPr>
          <p:cNvPr id="4" name="Text Placeholder 3"/>
          <p:cNvSpPr>
            <a:spLocks noGrp="1"/>
          </p:cNvSpPr>
          <p:nvPr>
            <p:ph type="body" sz="half" idx="2"/>
          </p:nvPr>
        </p:nvSpPr>
        <p:spPr>
          <a:xfrm>
            <a:off x="818247" y="2057400"/>
            <a:ext cx="3831371" cy="3811588"/>
          </a:xfrm>
          <a:prstGeom prst="rect">
            <a:avLst/>
          </a:prstGeom>
        </p:spPr>
        <p:txBody>
          <a:bodyPr/>
          <a:lstStyle>
            <a:lvl1pPr marL="0" indent="0">
              <a:buNone/>
              <a:defRPr sz="1559"/>
            </a:lvl1pPr>
            <a:lvl2pPr marL="445450" indent="0">
              <a:buNone/>
              <a:defRPr sz="1364"/>
            </a:lvl2pPr>
            <a:lvl3pPr marL="890900" indent="0">
              <a:buNone/>
              <a:defRPr sz="1169"/>
            </a:lvl3pPr>
            <a:lvl4pPr marL="1336350" indent="0">
              <a:buNone/>
              <a:defRPr sz="974"/>
            </a:lvl4pPr>
            <a:lvl5pPr marL="1781800" indent="0">
              <a:buNone/>
              <a:defRPr sz="974"/>
            </a:lvl5pPr>
            <a:lvl6pPr marL="2227250" indent="0">
              <a:buNone/>
              <a:defRPr sz="974"/>
            </a:lvl6pPr>
            <a:lvl7pPr marL="2672700" indent="0">
              <a:buNone/>
              <a:defRPr sz="974"/>
            </a:lvl7pPr>
            <a:lvl8pPr marL="3118150" indent="0">
              <a:buNone/>
              <a:defRPr sz="974"/>
            </a:lvl8pPr>
            <a:lvl9pPr marL="3563600" indent="0">
              <a:buNone/>
              <a:defRPr sz="974"/>
            </a:lvl9pPr>
          </a:lstStyle>
          <a:p>
            <a:pPr lvl="0"/>
            <a:r>
              <a:rPr lang="en-US"/>
              <a:t>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BB7F3E-70B1-497C-A7BD-443A5A4CF2A7}" type="slidenum">
              <a:rPr lang="fa-IR" smtClean="0"/>
              <a:pPr/>
              <a:t>‹#›</a:t>
            </a:fld>
            <a:endParaRPr lang="fa-IR"/>
          </a:p>
        </p:txBody>
      </p:sp>
    </p:spTree>
    <p:extLst>
      <p:ext uri="{BB962C8B-B14F-4D97-AF65-F5344CB8AC3E}">
        <p14:creationId xmlns:p14="http://schemas.microsoft.com/office/powerpoint/2010/main" val="235462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jpe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 Target="../slides/slid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16699" y="6356351"/>
            <a:ext cx="2672834" cy="365125"/>
          </a:xfrm>
          <a:prstGeom prst="rect">
            <a:avLst/>
          </a:prstGeom>
        </p:spPr>
        <p:txBody>
          <a:bodyPr vert="horz" lIns="91440" tIns="45720" rIns="91440" bIns="45720" rtlCol="0" anchor="ctr"/>
          <a:lstStyle>
            <a:lvl1pPr algn="l">
              <a:defRPr sz="1169">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3935006" y="6356351"/>
            <a:ext cx="4009251" cy="365125"/>
          </a:xfrm>
          <a:prstGeom prst="rect">
            <a:avLst/>
          </a:prstGeom>
        </p:spPr>
        <p:txBody>
          <a:bodyPr vert="horz" lIns="91440" tIns="45720" rIns="91440" bIns="45720" rtlCol="0" anchor="ctr"/>
          <a:lstStyle>
            <a:lvl1pPr algn="ctr">
              <a:defRPr sz="1169">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9730" y="6269263"/>
            <a:ext cx="2672834" cy="365125"/>
          </a:xfrm>
          <a:prstGeom prst="rect">
            <a:avLst/>
          </a:prstGeom>
        </p:spPr>
        <p:txBody>
          <a:bodyPr vert="horz" lIns="91440" tIns="45720" rIns="91440" bIns="45720" rtlCol="0" anchor="ctr"/>
          <a:lstStyle>
            <a:lvl1pPr algn="r">
              <a:defRPr sz="1169" b="1">
                <a:solidFill>
                  <a:schemeClr val="tx1"/>
                </a:solidFill>
                <a:cs typeface="B Titr" panose="00000700000000000000" pitchFamily="2" charset="-78"/>
              </a:defRPr>
            </a:lvl1pPr>
          </a:lstStyle>
          <a:p>
            <a:fld id="{E3BB7F3E-70B1-497C-A7BD-443A5A4CF2A7}" type="slidenum">
              <a:rPr lang="fa-IR" smtClean="0"/>
              <a:pPr/>
              <a:t>‹#›</a:t>
            </a:fld>
            <a:endParaRPr lang="fa-IR"/>
          </a:p>
        </p:txBody>
      </p:sp>
      <p:sp>
        <p:nvSpPr>
          <p:cNvPr id="7" name="Rectangle 56"/>
          <p:cNvSpPr>
            <a:spLocks noChangeArrowheads="1"/>
          </p:cNvSpPr>
          <p:nvPr userDrawn="1"/>
        </p:nvSpPr>
        <p:spPr bwMode="auto">
          <a:xfrm>
            <a:off x="468313" y="6307229"/>
            <a:ext cx="10944225" cy="304800"/>
          </a:xfrm>
          <a:prstGeom prst="rect">
            <a:avLst/>
          </a:prstGeom>
          <a:gradFill rotWithShape="1">
            <a:gsLst>
              <a:gs pos="0">
                <a:srgbClr val="800000"/>
              </a:gs>
              <a:gs pos="100000">
                <a:srgbClr val="FFFFFF">
                  <a:alpha val="0"/>
                </a:srgbClr>
              </a:gs>
            </a:gsLst>
            <a:lin ang="0" scaled="1"/>
          </a:gradFill>
          <a:ln w="9525">
            <a:noFill/>
            <a:miter lim="800000"/>
            <a:headEnd/>
            <a:tailEnd/>
          </a:ln>
        </p:spPr>
        <p:txBody>
          <a:bodyPr lIns="36000" tIns="0" rIns="0" bIns="0"/>
          <a:lstStyle/>
          <a:p>
            <a:pPr eaLnBrk="1" hangingPunct="1">
              <a:defRPr/>
            </a:pPr>
            <a:endParaRPr lang="en-US" altLang="en-US" dirty="0"/>
          </a:p>
        </p:txBody>
      </p:sp>
      <p:grpSp>
        <p:nvGrpSpPr>
          <p:cNvPr id="8" name="Group 35"/>
          <p:cNvGrpSpPr>
            <a:grpSpLocks/>
          </p:cNvGrpSpPr>
          <p:nvPr userDrawn="1"/>
        </p:nvGrpSpPr>
        <p:grpSpPr bwMode="auto">
          <a:xfrm>
            <a:off x="1349831" y="731269"/>
            <a:ext cx="9905951" cy="36000"/>
            <a:chOff x="3964" y="2071"/>
            <a:chExt cx="1501" cy="330"/>
          </a:xfrm>
        </p:grpSpPr>
        <p:sp>
          <p:nvSpPr>
            <p:cNvPr id="9" name="AutoShape 36"/>
            <p:cNvSpPr>
              <a:spLocks noChangeArrowheads="1"/>
            </p:cNvSpPr>
            <p:nvPr/>
          </p:nvSpPr>
          <p:spPr bwMode="gray">
            <a:xfrm>
              <a:off x="3964" y="2071"/>
              <a:ext cx="1484" cy="330"/>
            </a:xfrm>
            <a:prstGeom prst="roundRect">
              <a:avLst>
                <a:gd name="adj" fmla="val 16667"/>
              </a:avLst>
            </a:prstGeom>
            <a:solidFill>
              <a:srgbClr val="CC3300"/>
            </a:solidFill>
            <a:ln w="12700" algn="ctr">
              <a:solidFill>
                <a:srgbClr val="CC3300"/>
              </a:solidFill>
              <a:round/>
              <a:headEnd/>
              <a:tailEnd/>
            </a:ln>
          </p:spPr>
          <p:txBody>
            <a:bodyPr wrap="none" anchor="ctr"/>
            <a:lstStyle/>
            <a:p>
              <a:pPr eaLnBrk="1" hangingPunct="1">
                <a:defRPr/>
              </a:pPr>
              <a:endParaRPr lang="fa-IR" altLang="fa-IR">
                <a:solidFill>
                  <a:srgbClr val="000000"/>
                </a:solidFill>
              </a:endParaRPr>
            </a:p>
          </p:txBody>
        </p:sp>
        <p:sp>
          <p:nvSpPr>
            <p:cNvPr id="10" name="AutoShape 37"/>
            <p:cNvSpPr>
              <a:spLocks noChangeArrowheads="1"/>
            </p:cNvSpPr>
            <p:nvPr/>
          </p:nvSpPr>
          <p:spPr bwMode="gray">
            <a:xfrm>
              <a:off x="3987" y="2093"/>
              <a:ext cx="1478" cy="129"/>
            </a:xfrm>
            <a:prstGeom prst="roundRect">
              <a:avLst>
                <a:gd name="adj" fmla="val 28356"/>
              </a:avLst>
            </a:prstGeom>
            <a:gradFill rotWithShape="1">
              <a:gsLst>
                <a:gs pos="0">
                  <a:srgbClr val="FFFFFF">
                    <a:alpha val="70000"/>
                  </a:srgbClr>
                </a:gs>
                <a:gs pos="100000">
                  <a:srgbClr val="CC3300">
                    <a:alpha val="70000"/>
                  </a:srgbClr>
                </a:gs>
              </a:gsLst>
              <a:lin ang="5400000" scaled="1"/>
            </a:gradFill>
            <a:ln w="9525">
              <a:noFill/>
              <a:round/>
              <a:headEnd/>
              <a:tailEnd/>
            </a:ln>
          </p:spPr>
          <p:txBody>
            <a:bodyPr wrap="none" anchor="ctr"/>
            <a:lstStyle/>
            <a:p>
              <a:pPr eaLnBrk="1" hangingPunct="1">
                <a:defRPr/>
              </a:pPr>
              <a:endParaRPr lang="fa-IR" altLang="fa-IR">
                <a:solidFill>
                  <a:srgbClr val="000000"/>
                </a:solidFill>
              </a:endParaRPr>
            </a:p>
          </p:txBody>
        </p:sp>
      </p:grpSp>
      <p:pic>
        <p:nvPicPr>
          <p:cNvPr id="2" name="Picture 1">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9535" y="32658"/>
            <a:ext cx="1083466" cy="1125460"/>
          </a:xfrm>
          <a:prstGeom prst="rect">
            <a:avLst/>
          </a:prstGeom>
        </p:spPr>
      </p:pic>
    </p:spTree>
    <p:extLst>
      <p:ext uri="{BB962C8B-B14F-4D97-AF65-F5344CB8AC3E}">
        <p14:creationId xmlns:p14="http://schemas.microsoft.com/office/powerpoint/2010/main" val="436760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890900" rtl="1" eaLnBrk="1" latinLnBrk="0" hangingPunct="1">
        <a:lnSpc>
          <a:spcPct val="90000"/>
        </a:lnSpc>
        <a:spcBef>
          <a:spcPct val="0"/>
        </a:spcBef>
        <a:buNone/>
        <a:defRPr sz="4287" kern="1200">
          <a:solidFill>
            <a:schemeClr val="tx1"/>
          </a:solidFill>
          <a:latin typeface="+mj-lt"/>
          <a:ea typeface="+mj-ea"/>
          <a:cs typeface="+mj-cs"/>
        </a:defRPr>
      </a:lvl1pPr>
    </p:titleStyle>
    <p:bodyStyle>
      <a:lvl1pPr marL="222725" indent="-222725" algn="r" defTabSz="890900" rtl="1" eaLnBrk="1" latinLnBrk="0" hangingPunct="1">
        <a:lnSpc>
          <a:spcPct val="90000"/>
        </a:lnSpc>
        <a:spcBef>
          <a:spcPts val="974"/>
        </a:spcBef>
        <a:buFont typeface="Arial" panose="020B0604020202020204" pitchFamily="34" charset="0"/>
        <a:buChar char="•"/>
        <a:defRPr sz="2728" kern="1200">
          <a:solidFill>
            <a:schemeClr val="tx1"/>
          </a:solidFill>
          <a:latin typeface="+mn-lt"/>
          <a:ea typeface="+mn-ea"/>
          <a:cs typeface="+mn-cs"/>
        </a:defRPr>
      </a:lvl1pPr>
      <a:lvl2pPr marL="668175" indent="-222725" algn="r" defTabSz="890900" rtl="1" eaLnBrk="1" latinLnBrk="0" hangingPunct="1">
        <a:lnSpc>
          <a:spcPct val="90000"/>
        </a:lnSpc>
        <a:spcBef>
          <a:spcPts val="487"/>
        </a:spcBef>
        <a:buFont typeface="Arial" panose="020B0604020202020204" pitchFamily="34" charset="0"/>
        <a:buChar char="•"/>
        <a:defRPr sz="2338" kern="1200">
          <a:solidFill>
            <a:schemeClr val="tx1"/>
          </a:solidFill>
          <a:latin typeface="+mn-lt"/>
          <a:ea typeface="+mn-ea"/>
          <a:cs typeface="+mn-cs"/>
        </a:defRPr>
      </a:lvl2pPr>
      <a:lvl3pPr marL="1113625" indent="-222725" algn="r" defTabSz="890900" rtl="1" eaLnBrk="1" latinLnBrk="0" hangingPunct="1">
        <a:lnSpc>
          <a:spcPct val="90000"/>
        </a:lnSpc>
        <a:spcBef>
          <a:spcPts val="487"/>
        </a:spcBef>
        <a:buFont typeface="Arial" panose="020B0604020202020204" pitchFamily="34" charset="0"/>
        <a:buChar char="•"/>
        <a:defRPr sz="1949" kern="1200">
          <a:solidFill>
            <a:schemeClr val="tx1"/>
          </a:solidFill>
          <a:latin typeface="+mn-lt"/>
          <a:ea typeface="+mn-ea"/>
          <a:cs typeface="+mn-cs"/>
        </a:defRPr>
      </a:lvl3pPr>
      <a:lvl4pPr marL="1559075" indent="-222725" algn="r" defTabSz="890900" rtl="1"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4pPr>
      <a:lvl5pPr marL="2004525" indent="-222725" algn="r" defTabSz="890900" rtl="1"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5pPr>
      <a:lvl6pPr marL="2449975" indent="-222725" algn="r" defTabSz="890900" rtl="1"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6pPr>
      <a:lvl7pPr marL="2895425" indent="-222725" algn="r" defTabSz="890900" rtl="1"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7pPr>
      <a:lvl8pPr marL="3340875" indent="-222725" algn="r" defTabSz="890900" rtl="1"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8pPr>
      <a:lvl9pPr marL="3786325" indent="-222725" algn="r" defTabSz="890900" rtl="1" eaLnBrk="1" latinLnBrk="0" hangingPunct="1">
        <a:lnSpc>
          <a:spcPct val="90000"/>
        </a:lnSpc>
        <a:spcBef>
          <a:spcPts val="487"/>
        </a:spcBef>
        <a:buFont typeface="Arial" panose="020B0604020202020204" pitchFamily="34" charset="0"/>
        <a:buChar char="•"/>
        <a:defRPr sz="1754" kern="1200">
          <a:solidFill>
            <a:schemeClr val="tx1"/>
          </a:solidFill>
          <a:latin typeface="+mn-lt"/>
          <a:ea typeface="+mn-ea"/>
          <a:cs typeface="+mn-cs"/>
        </a:defRPr>
      </a:lvl9pPr>
    </p:bodyStyle>
    <p:otherStyle>
      <a:defPPr>
        <a:defRPr lang="en-US"/>
      </a:defPPr>
      <a:lvl1pPr marL="0" algn="r" defTabSz="890900" rtl="1" eaLnBrk="1" latinLnBrk="0" hangingPunct="1">
        <a:defRPr sz="1754" kern="1200">
          <a:solidFill>
            <a:schemeClr val="tx1"/>
          </a:solidFill>
          <a:latin typeface="+mn-lt"/>
          <a:ea typeface="+mn-ea"/>
          <a:cs typeface="+mn-cs"/>
        </a:defRPr>
      </a:lvl1pPr>
      <a:lvl2pPr marL="445450" algn="r" defTabSz="890900" rtl="1" eaLnBrk="1" latinLnBrk="0" hangingPunct="1">
        <a:defRPr sz="1754" kern="1200">
          <a:solidFill>
            <a:schemeClr val="tx1"/>
          </a:solidFill>
          <a:latin typeface="+mn-lt"/>
          <a:ea typeface="+mn-ea"/>
          <a:cs typeface="+mn-cs"/>
        </a:defRPr>
      </a:lvl2pPr>
      <a:lvl3pPr marL="890900" algn="r" defTabSz="890900" rtl="1" eaLnBrk="1" latinLnBrk="0" hangingPunct="1">
        <a:defRPr sz="1754" kern="1200">
          <a:solidFill>
            <a:schemeClr val="tx1"/>
          </a:solidFill>
          <a:latin typeface="+mn-lt"/>
          <a:ea typeface="+mn-ea"/>
          <a:cs typeface="+mn-cs"/>
        </a:defRPr>
      </a:lvl3pPr>
      <a:lvl4pPr marL="1336350" algn="r" defTabSz="890900" rtl="1" eaLnBrk="1" latinLnBrk="0" hangingPunct="1">
        <a:defRPr sz="1754" kern="1200">
          <a:solidFill>
            <a:schemeClr val="tx1"/>
          </a:solidFill>
          <a:latin typeface="+mn-lt"/>
          <a:ea typeface="+mn-ea"/>
          <a:cs typeface="+mn-cs"/>
        </a:defRPr>
      </a:lvl4pPr>
      <a:lvl5pPr marL="1781800" algn="r" defTabSz="890900" rtl="1" eaLnBrk="1" latinLnBrk="0" hangingPunct="1">
        <a:defRPr sz="1754" kern="1200">
          <a:solidFill>
            <a:schemeClr val="tx1"/>
          </a:solidFill>
          <a:latin typeface="+mn-lt"/>
          <a:ea typeface="+mn-ea"/>
          <a:cs typeface="+mn-cs"/>
        </a:defRPr>
      </a:lvl5pPr>
      <a:lvl6pPr marL="2227250" algn="r" defTabSz="890900" rtl="1" eaLnBrk="1" latinLnBrk="0" hangingPunct="1">
        <a:defRPr sz="1754" kern="1200">
          <a:solidFill>
            <a:schemeClr val="tx1"/>
          </a:solidFill>
          <a:latin typeface="+mn-lt"/>
          <a:ea typeface="+mn-ea"/>
          <a:cs typeface="+mn-cs"/>
        </a:defRPr>
      </a:lvl6pPr>
      <a:lvl7pPr marL="2672700" algn="r" defTabSz="890900" rtl="1" eaLnBrk="1" latinLnBrk="0" hangingPunct="1">
        <a:defRPr sz="1754" kern="1200">
          <a:solidFill>
            <a:schemeClr val="tx1"/>
          </a:solidFill>
          <a:latin typeface="+mn-lt"/>
          <a:ea typeface="+mn-ea"/>
          <a:cs typeface="+mn-cs"/>
        </a:defRPr>
      </a:lvl7pPr>
      <a:lvl8pPr marL="3118150" algn="r" defTabSz="890900" rtl="1" eaLnBrk="1" latinLnBrk="0" hangingPunct="1">
        <a:defRPr sz="1754" kern="1200">
          <a:solidFill>
            <a:schemeClr val="tx1"/>
          </a:solidFill>
          <a:latin typeface="+mn-lt"/>
          <a:ea typeface="+mn-ea"/>
          <a:cs typeface="+mn-cs"/>
        </a:defRPr>
      </a:lvl8pPr>
      <a:lvl9pPr marL="3563600" algn="r" defTabSz="890900" rtl="1" eaLnBrk="1" latinLnBrk="0" hangingPunct="1">
        <a:defRPr sz="1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25" y="6172831"/>
            <a:ext cx="1881392" cy="362279"/>
          </a:xfrm>
          <a:prstGeom prst="rect">
            <a:avLst/>
          </a:prstGeom>
          <a:noFill/>
        </p:spPr>
        <p:txBody>
          <a:bodyPr wrap="square" anchor="ctr">
            <a:spAutoFit/>
          </a:bodyPr>
          <a:lstStyle/>
          <a:p>
            <a:pPr algn="ctr" rtl="1">
              <a:defRPr/>
            </a:pPr>
            <a:r>
              <a:rPr lang="fa-IR" sz="1754" b="1" spc="47" dirty="0">
                <a:ln w="3175" cmpd="sng">
                  <a:solidFill>
                    <a:sysClr val="windowText" lastClr="000000"/>
                  </a:solidFill>
                  <a:prstDash val="solid"/>
                </a:ln>
                <a:solidFill>
                  <a:srgbClr val="FF0000"/>
                </a:solidFill>
                <a:effectLst>
                  <a:glow rad="53100">
                    <a:schemeClr val="accent6">
                      <a:satMod val="180000"/>
                      <a:alpha val="30000"/>
                    </a:schemeClr>
                  </a:glow>
                </a:effectLst>
                <a:latin typeface="IranNastaliq" pitchFamily="18" charset="0"/>
                <a:cs typeface="B Titr" pitchFamily="2" charset="-78"/>
              </a:rPr>
              <a:t>مرداد ماه 1400</a:t>
            </a:r>
            <a:endParaRPr lang="en-US" sz="1754" b="1" spc="47" dirty="0">
              <a:ln w="3175" cmpd="sng">
                <a:solidFill>
                  <a:sysClr val="windowText" lastClr="000000"/>
                </a:solidFill>
                <a:prstDash val="solid"/>
              </a:ln>
              <a:solidFill>
                <a:srgbClr val="FF0000"/>
              </a:solidFill>
              <a:effectLst>
                <a:glow rad="53100">
                  <a:schemeClr val="accent6">
                    <a:satMod val="180000"/>
                    <a:alpha val="30000"/>
                  </a:schemeClr>
                </a:glow>
              </a:effectLst>
              <a:latin typeface="IranNastaliq" pitchFamily="18" charset="0"/>
              <a:cs typeface="B Titr" pitchFamily="2" charset="-78"/>
            </a:endParaRPr>
          </a:p>
        </p:txBody>
      </p:sp>
      <p:pic>
        <p:nvPicPr>
          <p:cNvPr id="4" name="Picture 3" descr="RIPI.png"/>
          <p:cNvPicPr>
            <a:picLocks noChangeAspect="1"/>
          </p:cNvPicPr>
          <p:nvPr/>
        </p:nvPicPr>
        <p:blipFill>
          <a:blip r:embed="rId3" cstate="print"/>
          <a:stretch>
            <a:fillRect/>
          </a:stretch>
        </p:blipFill>
        <p:spPr>
          <a:xfrm>
            <a:off x="0" y="-15961"/>
            <a:ext cx="848185" cy="876914"/>
          </a:xfrm>
          <a:prstGeom prst="rect">
            <a:avLst/>
          </a:prstGeom>
        </p:spPr>
      </p:pic>
      <p:sp>
        <p:nvSpPr>
          <p:cNvPr id="6" name="Title 4"/>
          <p:cNvSpPr>
            <a:spLocks noGrp="1"/>
          </p:cNvSpPr>
          <p:nvPr/>
        </p:nvSpPr>
        <p:spPr bwMode="auto">
          <a:xfrm>
            <a:off x="1" y="1791550"/>
            <a:ext cx="8111265" cy="2675347"/>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a:lnSpc>
                <a:spcPct val="107000"/>
              </a:lnSpc>
              <a:spcAft>
                <a:spcPts val="80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a:p>
            <a:pPr algn="ctr" rtl="1">
              <a:lnSpc>
                <a:spcPct val="107000"/>
              </a:lnSpc>
              <a:spcAft>
                <a:spcPts val="80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a:p>
            <a:pPr algn="ctr" rtl="1">
              <a:lnSpc>
                <a:spcPct val="107000"/>
              </a:lnSpc>
              <a:spcAft>
                <a:spcPts val="80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الزامات راه اندازی گسب و کار و تجاری سازی </a:t>
            </a:r>
          </a:p>
          <a:p>
            <a:pPr algn="ctr" rtl="1">
              <a:lnSpc>
                <a:spcPct val="107000"/>
              </a:lnSpc>
              <a:spcAft>
                <a:spcPts val="80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در صنعت نفت</a:t>
            </a:r>
          </a:p>
          <a:p>
            <a:pPr algn="ctr" rtl="1">
              <a:lnSpc>
                <a:spcPct val="107000"/>
              </a:lnSpc>
              <a:spcAft>
                <a:spcPts val="80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a:p>
            <a:pPr algn="ctr" rtl="1" eaLnBrk="1" fontAlgn="auto" hangingPunct="1">
              <a:lnSpc>
                <a:spcPct val="200000"/>
              </a:lnSpc>
              <a:spcAft>
                <a:spcPts val="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p:txBody>
      </p:sp>
    </p:spTree>
    <p:extLst>
      <p:ext uri="{BB962C8B-B14F-4D97-AF65-F5344CB8AC3E}">
        <p14:creationId xmlns:p14="http://schemas.microsoft.com/office/powerpoint/2010/main" val="2124495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16700" y="133903"/>
            <a:ext cx="10245864" cy="601826"/>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تعارض </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الگوی کسب و کار بهره‌برداری</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 با اکتساب فناوری </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11267" name="Content Placeholder 2"/>
          <p:cNvSpPr>
            <a:spLocks noGrp="1"/>
          </p:cNvSpPr>
          <p:nvPr>
            <p:ph idx="1"/>
          </p:nvPr>
        </p:nvSpPr>
        <p:spPr/>
        <p:txBody>
          <a:bodyPr/>
          <a:lstStyle/>
          <a:p>
            <a:pPr algn="just" rtl="1"/>
            <a:endParaRPr lang="fa-IR" altLang="fa-IR" sz="2400" dirty="0">
              <a:cs typeface="B Nazanin" panose="00000400000000000000" pitchFamily="2" charset="-78"/>
            </a:endParaRPr>
          </a:p>
          <a:p>
            <a:pPr algn="just" rtl="1"/>
            <a:r>
              <a:rPr lang="ar-SA" altLang="fa-IR" sz="2400" b="1" dirty="0">
                <a:cs typeface="B Nazanin" panose="00000400000000000000" pitchFamily="2" charset="-78"/>
              </a:rPr>
              <a:t>در الگوی کسب و کار بهره‌برداري، فشار مطالبات اجتماعي و دستيابي به منافع كوتاه‌مدت با ريسك،‌ زمان و هزينه توسعه </a:t>
            </a:r>
            <a:r>
              <a:rPr lang="fa-IR" altLang="fa-IR" sz="2400" b="1" dirty="0">
                <a:cs typeface="B Nazanin" panose="00000400000000000000" pitchFamily="2" charset="-78"/>
              </a:rPr>
              <a:t>و اکتساب </a:t>
            </a:r>
            <a:r>
              <a:rPr lang="ar-SA" altLang="fa-IR" sz="2400" b="1" dirty="0">
                <a:cs typeface="B Nazanin" panose="00000400000000000000" pitchFamily="2" charset="-78"/>
              </a:rPr>
              <a:t>درونزاي فناوري دچار نوعي تعارض است و هيچ يك از بازيگران نيز براي مديريت اين تعارض مسئولیتي را متوجه خود نمي‌بينند. حتي بازيگران دولتي نيز به جاي مديريت اين تعارض به نفع منافع بلندمدت ملي، ‌در بسياري از موارد خود تبديل به يك طرف منازعه می‌شوند و به آن دامن مي‌زنند.</a:t>
            </a:r>
            <a:endParaRPr lang="en-US" altLang="fa-IR" sz="2400" b="1" dirty="0">
              <a:cs typeface="B Nazanin" panose="00000400000000000000" pitchFamily="2" charset="-78"/>
            </a:endParaRPr>
          </a:p>
          <a:p>
            <a:pPr algn="just"/>
            <a:endParaRPr lang="en-US" altLang="fa-IR" sz="2000" dirty="0">
              <a:cs typeface="B Nazanin" panose="00000400000000000000" pitchFamily="2" charset="-78"/>
            </a:endParaRPr>
          </a:p>
        </p:txBody>
      </p:sp>
    </p:spTree>
    <p:extLst>
      <p:ext uri="{BB962C8B-B14F-4D97-AF65-F5344CB8AC3E}">
        <p14:creationId xmlns:p14="http://schemas.microsoft.com/office/powerpoint/2010/main" val="379946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24831" y="44451"/>
            <a:ext cx="8229600" cy="561975"/>
          </a:xfrm>
        </p:spPr>
        <p:txBody>
          <a:bodyPr/>
          <a:lstStyle/>
          <a:p>
            <a:pPr algn="ctr" rtl="1"/>
            <a:r>
              <a:rPr lang="fa-IR" altLang="fa-IR" sz="2000" b="1" spc="-50" dirty="0" bmk="_Toc524258164">
                <a:ln>
                  <a:solidFill>
                    <a:schemeClr val="accent1">
                      <a:lumMod val="50000"/>
                    </a:schemeClr>
                  </a:solidFill>
                </a:ln>
                <a:solidFill>
                  <a:schemeClr val="accent2">
                    <a:lumMod val="50000"/>
                  </a:schemeClr>
                </a:solidFill>
                <a:cs typeface="B Titr" panose="00000700000000000000" pitchFamily="2" charset="-78"/>
              </a:rPr>
              <a:t>ابعاد </a:t>
            </a:r>
            <a:r>
              <a:rPr lang="ar-SA" altLang="fa-IR" sz="2000" b="1" spc="-50" dirty="0" bmk="_Toc524258164">
                <a:ln>
                  <a:solidFill>
                    <a:schemeClr val="accent1">
                      <a:lumMod val="50000"/>
                    </a:schemeClr>
                  </a:solidFill>
                </a:ln>
                <a:solidFill>
                  <a:schemeClr val="accent2">
                    <a:lumMod val="50000"/>
                  </a:schemeClr>
                </a:solidFill>
                <a:cs typeface="B Titr" panose="00000700000000000000" pitchFamily="2" charset="-78"/>
              </a:rPr>
              <a:t>تعارض الگوی کسب و کار بهره‌برداری با الگوی کسب و کار فناورانه</a:t>
            </a:r>
            <a:r>
              <a:rPr lang="fa-IR" altLang="fa-IR" sz="2000" b="1" spc="-50" dirty="0" bmk="_Toc524258164">
                <a:ln>
                  <a:solidFill>
                    <a:schemeClr val="accent1">
                      <a:lumMod val="50000"/>
                    </a:schemeClr>
                  </a:solidFill>
                </a:ln>
                <a:solidFill>
                  <a:schemeClr val="accent2">
                    <a:lumMod val="50000"/>
                  </a:schemeClr>
                </a:solidFill>
                <a:cs typeface="B Titr" panose="00000700000000000000" pitchFamily="2" charset="-78"/>
              </a:rPr>
              <a:t> در صنعت نفت</a:t>
            </a:r>
            <a:r>
              <a:rPr lang="ar-SA" altLang="fa-IR" sz="2000" b="1" spc="-50" dirty="0" bmk="_Toc524258164">
                <a:ln>
                  <a:solidFill>
                    <a:schemeClr val="accent1">
                      <a:lumMod val="50000"/>
                    </a:schemeClr>
                  </a:solidFill>
                </a:ln>
                <a:solidFill>
                  <a:schemeClr val="accent2">
                    <a:lumMod val="50000"/>
                  </a:schemeClr>
                </a:solidFill>
                <a:cs typeface="B Titr" panose="00000700000000000000" pitchFamily="2" charset="-78"/>
              </a:rPr>
              <a:t> </a:t>
            </a:r>
            <a:endParaRPr lang="en-US" altLang="fa-IR" sz="20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graphicFrame>
        <p:nvGraphicFramePr>
          <p:cNvPr id="4" name="Table 3"/>
          <p:cNvGraphicFramePr>
            <a:graphicFrameLocks noGrp="1"/>
          </p:cNvGraphicFramePr>
          <p:nvPr/>
        </p:nvGraphicFramePr>
        <p:xfrm>
          <a:off x="1176489" y="1146215"/>
          <a:ext cx="9491528" cy="5054887"/>
        </p:xfrm>
        <a:graphic>
          <a:graphicData uri="http://schemas.openxmlformats.org/drawingml/2006/table">
            <a:tbl>
              <a:tblPr rtl="1"/>
              <a:tblGrid>
                <a:gridCol w="1522638">
                  <a:extLst>
                    <a:ext uri="{9D8B030D-6E8A-4147-A177-3AD203B41FA5}">
                      <a16:colId xmlns:a16="http://schemas.microsoft.com/office/drawing/2014/main" val="20000"/>
                    </a:ext>
                  </a:extLst>
                </a:gridCol>
                <a:gridCol w="3433931">
                  <a:extLst>
                    <a:ext uri="{9D8B030D-6E8A-4147-A177-3AD203B41FA5}">
                      <a16:colId xmlns:a16="http://schemas.microsoft.com/office/drawing/2014/main" val="20001"/>
                    </a:ext>
                  </a:extLst>
                </a:gridCol>
                <a:gridCol w="4534959">
                  <a:extLst>
                    <a:ext uri="{9D8B030D-6E8A-4147-A177-3AD203B41FA5}">
                      <a16:colId xmlns:a16="http://schemas.microsoft.com/office/drawing/2014/main" val="20002"/>
                    </a:ext>
                  </a:extLst>
                </a:gridCol>
              </a:tblGrid>
              <a:tr h="594284">
                <a:tc>
                  <a:txBody>
                    <a:bodyPr/>
                    <a:lstStyle/>
                    <a:p>
                      <a:pPr algn="ctr" rtl="1">
                        <a:lnSpc>
                          <a:spcPct val="107000"/>
                        </a:lnSpc>
                        <a:spcAft>
                          <a:spcPts val="800"/>
                        </a:spcAft>
                      </a:pPr>
                      <a:endParaRPr lang="ar-SA" sz="1800" dirty="0">
                        <a:latin typeface="Calibri"/>
                        <a:ea typeface="Calibri"/>
                        <a:cs typeface="B Nazanin"/>
                      </a:endParaRPr>
                    </a:p>
                  </a:txBody>
                  <a:tcPr marL="67223" marR="67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800"/>
                        </a:spcAft>
                      </a:pPr>
                      <a:r>
                        <a:rPr lang="ar-SA" sz="1800" b="1" dirty="0">
                          <a:latin typeface="Calibri"/>
                          <a:ea typeface="Calibri"/>
                          <a:cs typeface="B Nazanin"/>
                        </a:rPr>
                        <a:t>الگوی کسب و کار مبنتی بر بهره‌برداری از منابع هیدروکربنی</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800"/>
                        </a:spcAft>
                      </a:pPr>
                      <a:r>
                        <a:rPr lang="ar-SA" sz="1800" b="1" dirty="0">
                          <a:latin typeface="Calibri"/>
                          <a:ea typeface="Calibri"/>
                          <a:cs typeface="B Nazanin"/>
                        </a:rPr>
                        <a:t>الگوی کسب و کار مبتنی بر توسعه فناوری </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083467">
                <a:tc>
                  <a:txBody>
                    <a:bodyPr/>
                    <a:lstStyle/>
                    <a:p>
                      <a:pPr algn="ctr" rtl="1">
                        <a:lnSpc>
                          <a:spcPct val="107000"/>
                        </a:lnSpc>
                        <a:spcAft>
                          <a:spcPts val="800"/>
                        </a:spcAft>
                      </a:pPr>
                      <a:r>
                        <a:rPr lang="ar-SA" sz="1800" b="1" dirty="0">
                          <a:latin typeface="Calibri"/>
                          <a:ea typeface="Calibri"/>
                          <a:cs typeface="B Nazanin"/>
                        </a:rPr>
                        <a:t>بازیگران و ذینفعان اصلی</a:t>
                      </a:r>
                      <a:endParaRPr lang="en-US" sz="1800" dirty="0">
                        <a:latin typeface="Calibri"/>
                        <a:ea typeface="Calibri"/>
                        <a:cs typeface="Arial"/>
                      </a:endParaRPr>
                    </a:p>
                  </a:txBody>
                  <a:tcPr marL="67223" marR="67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endParaRPr lang="en-US" sz="1800" dirty="0">
                        <a:latin typeface="Calibri"/>
                        <a:ea typeface="Calibri"/>
                        <a:cs typeface="B Nazanin"/>
                      </a:endParaRPr>
                    </a:p>
                    <a:p>
                      <a:pPr algn="just" rtl="1">
                        <a:lnSpc>
                          <a:spcPct val="80000"/>
                        </a:lnSpc>
                        <a:spcAft>
                          <a:spcPts val="800"/>
                        </a:spcAft>
                      </a:pPr>
                      <a:r>
                        <a:rPr lang="ar-SA" sz="1800" dirty="0">
                          <a:latin typeface="Calibri"/>
                          <a:ea typeface="Calibri"/>
                          <a:cs typeface="B Nazanin"/>
                        </a:rPr>
                        <a:t>- شرکت‌های اکتشاف و تولید </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 شرکت‌های خدمات میادین نفتی</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 شرکت‌های تامین‌کننده فناوری و تجهیزات نفتی</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dirty="0">
                          <a:latin typeface="Calibri"/>
                          <a:ea typeface="Calibri"/>
                          <a:cs typeface="B Nazanin"/>
                        </a:rPr>
                        <a:t>- بخش‌های پژوهش و فناوری شرکت‌های اکتشاف و تولید</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 دانشگاه‌ها و مراکز تحقیقاتی</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 شرکت‌های استارت‌آپ - کارآفرینان فناورانه</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 شرکت‌های پذیرنده فناوری به عنوان تجاری کننده</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 شرکت‌های مهندسی و مشاور</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 شرکت‌های صادرکننده فناوری یا خدمات فناورانه نفتی</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4284">
                <a:tc>
                  <a:txBody>
                    <a:bodyPr/>
                    <a:lstStyle/>
                    <a:p>
                      <a:pPr algn="ctr" rtl="1">
                        <a:lnSpc>
                          <a:spcPct val="107000"/>
                        </a:lnSpc>
                        <a:spcAft>
                          <a:spcPts val="800"/>
                        </a:spcAft>
                      </a:pPr>
                      <a:r>
                        <a:rPr lang="ar-SA" sz="1800" b="1">
                          <a:latin typeface="Calibri"/>
                          <a:ea typeface="Calibri"/>
                          <a:cs typeface="B Nazanin"/>
                        </a:rPr>
                        <a:t>مشروعیت و خاستگاه هویتی</a:t>
                      </a:r>
                      <a:endParaRPr lang="en-US" sz="1800">
                        <a:latin typeface="Calibri"/>
                        <a:ea typeface="Calibri"/>
                        <a:cs typeface="Arial"/>
                      </a:endParaRPr>
                    </a:p>
                  </a:txBody>
                  <a:tcPr marL="67223" marR="67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dirty="0">
                          <a:latin typeface="Calibri"/>
                          <a:ea typeface="Calibri"/>
                          <a:cs typeface="B Nazanin"/>
                        </a:rPr>
                        <a:t>تأمین منابع مالی از محل درآمدهای نفتی </a:t>
                      </a:r>
                      <a:endParaRPr lang="en-US" sz="1800" dirty="0">
                        <a:latin typeface="Calibri"/>
                        <a:ea typeface="Calibri"/>
                        <a:cs typeface="Arial"/>
                      </a:endParaRPr>
                    </a:p>
                    <a:p>
                      <a:pPr algn="just" rtl="1">
                        <a:lnSpc>
                          <a:spcPct val="80000"/>
                        </a:lnSpc>
                        <a:spcAft>
                          <a:spcPts val="800"/>
                        </a:spcAft>
                      </a:pPr>
                      <a:r>
                        <a:rPr lang="ar-SA" sz="1800" dirty="0">
                          <a:latin typeface="Calibri"/>
                          <a:ea typeface="Calibri"/>
                          <a:cs typeface="B Nazanin"/>
                        </a:rPr>
                        <a:t>تامین نفت و گاز</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dirty="0">
                          <a:latin typeface="Calibri"/>
                          <a:ea typeface="Calibri"/>
                          <a:cs typeface="B Nazanin"/>
                        </a:rPr>
                        <a:t>کسب منافع از طریق ارائه فناوری‌های نوآورانه و خدمات مبتنی بر آن </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7142">
                <a:tc>
                  <a:txBody>
                    <a:bodyPr/>
                    <a:lstStyle/>
                    <a:p>
                      <a:pPr algn="ctr" rtl="1">
                        <a:lnSpc>
                          <a:spcPct val="107000"/>
                        </a:lnSpc>
                        <a:spcAft>
                          <a:spcPts val="800"/>
                        </a:spcAft>
                      </a:pPr>
                      <a:r>
                        <a:rPr lang="ar-SA" sz="1800" b="1">
                          <a:latin typeface="Calibri"/>
                          <a:ea typeface="Calibri"/>
                          <a:cs typeface="B Nazanin"/>
                        </a:rPr>
                        <a:t>معنای فناوری</a:t>
                      </a:r>
                      <a:endParaRPr lang="en-US" sz="1800">
                        <a:latin typeface="Calibri"/>
                        <a:ea typeface="Calibri"/>
                        <a:cs typeface="Arial"/>
                      </a:endParaRPr>
                    </a:p>
                  </a:txBody>
                  <a:tcPr marL="67223" marR="67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a:latin typeface="Calibri"/>
                          <a:ea typeface="Calibri"/>
                          <a:cs typeface="B Nazanin"/>
                        </a:rPr>
                        <a:t>توان بهره‌برداری از تأسیسات نفتی</a:t>
                      </a:r>
                      <a:endParaRPr lang="en-US" sz="180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dirty="0">
                          <a:latin typeface="Calibri"/>
                          <a:ea typeface="Calibri"/>
                          <a:cs typeface="B Nazanin"/>
                        </a:rPr>
                        <a:t>دانش فنی جدید و فناوری‌های نوین</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4284">
                <a:tc>
                  <a:txBody>
                    <a:bodyPr/>
                    <a:lstStyle/>
                    <a:p>
                      <a:pPr algn="ctr" rtl="1">
                        <a:lnSpc>
                          <a:spcPct val="107000"/>
                        </a:lnSpc>
                        <a:spcAft>
                          <a:spcPts val="800"/>
                        </a:spcAft>
                      </a:pPr>
                      <a:r>
                        <a:rPr lang="ar-SA" sz="1800" b="1" dirty="0">
                          <a:latin typeface="Calibri"/>
                          <a:ea typeface="Calibri"/>
                          <a:cs typeface="B Nazanin"/>
                        </a:rPr>
                        <a:t>مفاهیم اصلی توسعه فناوری</a:t>
                      </a:r>
                      <a:endParaRPr lang="en-US" sz="1800" dirty="0">
                        <a:latin typeface="Calibri"/>
                        <a:ea typeface="Calibri"/>
                        <a:cs typeface="Arial"/>
                      </a:endParaRPr>
                    </a:p>
                  </a:txBody>
                  <a:tcPr marL="67223" marR="67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a:latin typeface="Calibri"/>
                          <a:ea typeface="Calibri"/>
                          <a:cs typeface="B Nazanin"/>
                        </a:rPr>
                        <a:t>آموزش و توسعه مهارت نیروی انسانی متخصص، تأمین تجهیزات موردنیاز تولید</a:t>
                      </a:r>
                      <a:endParaRPr lang="en-US" sz="180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dirty="0">
                          <a:latin typeface="Calibri"/>
                          <a:ea typeface="Calibri"/>
                          <a:cs typeface="B Nazanin"/>
                        </a:rPr>
                        <a:t>تحقیقات بنیادی، توسعه‌ای و کاربردی، طراحی و مهندسی ساخت</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91426">
                <a:tc>
                  <a:txBody>
                    <a:bodyPr/>
                    <a:lstStyle/>
                    <a:p>
                      <a:pPr algn="ctr" rtl="1">
                        <a:lnSpc>
                          <a:spcPct val="107000"/>
                        </a:lnSpc>
                        <a:spcAft>
                          <a:spcPts val="800"/>
                        </a:spcAft>
                      </a:pPr>
                      <a:r>
                        <a:rPr lang="ar-SA" sz="1800" b="1" dirty="0">
                          <a:latin typeface="Calibri"/>
                          <a:ea typeface="Calibri"/>
                          <a:cs typeface="B Nazanin"/>
                        </a:rPr>
                        <a:t>محل نزاع </a:t>
                      </a:r>
                      <a:r>
                        <a:rPr lang="fa-IR" sz="1800" b="1" dirty="0">
                          <a:latin typeface="Calibri"/>
                          <a:ea typeface="Calibri"/>
                          <a:cs typeface="B Nazanin"/>
                        </a:rPr>
                        <a:t>هر الگو با الگوی دیگر</a:t>
                      </a:r>
                      <a:endParaRPr lang="en-US" sz="1800" dirty="0">
                        <a:latin typeface="Calibri"/>
                        <a:ea typeface="Calibri"/>
                        <a:cs typeface="Arial"/>
                      </a:endParaRPr>
                    </a:p>
                  </a:txBody>
                  <a:tcPr marL="67223" marR="67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just" rtl="1">
                        <a:lnSpc>
                          <a:spcPct val="80000"/>
                        </a:lnSpc>
                        <a:spcAft>
                          <a:spcPts val="800"/>
                        </a:spcAft>
                      </a:pPr>
                      <a:r>
                        <a:rPr lang="ar-SA" sz="1800" dirty="0">
                          <a:latin typeface="Calibri"/>
                          <a:ea typeface="Calibri"/>
                          <a:cs typeface="B Nazanin"/>
                        </a:rPr>
                        <a:t>عدم حصول به توانمندی‌های فناورانه مورد نیاز برای پاسخ به چالش‌های راهبردی صنعت نفت</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800"/>
                        </a:spcAft>
                      </a:pPr>
                      <a:r>
                        <a:rPr lang="ar-SA" sz="1800" dirty="0">
                          <a:latin typeface="Calibri"/>
                          <a:ea typeface="Calibri"/>
                          <a:cs typeface="B Nazanin"/>
                        </a:rPr>
                        <a:t>ناهم‌زمانی فرایند دستیابی به فناوری با زمان نیاز آنها (ناهم‌زمانی نتایج پژوهش با مسائل روز صنعت نفت)، ناهم‌زمانی هزینه، کیفیت و زمان رقابت‌پذیر</a:t>
                      </a:r>
                      <a:endParaRPr lang="en-US" sz="1800" dirty="0">
                        <a:latin typeface="Calibri"/>
                        <a:ea typeface="Calibri"/>
                        <a:cs typeface="Arial"/>
                      </a:endParaRPr>
                    </a:p>
                  </a:txBody>
                  <a:tcPr marL="67223" marR="6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9831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16700" y="228497"/>
            <a:ext cx="10245864" cy="559784"/>
          </a:xfrm>
        </p:spPr>
        <p:txBody>
          <a:bodyPr/>
          <a:lstStyle/>
          <a:p>
            <a:pPr algn="ctr" rtl="1"/>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نکته</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 مهم</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13315" name="Content Placeholder 2"/>
          <p:cNvSpPr>
            <a:spLocks noGrp="1"/>
          </p:cNvSpPr>
          <p:nvPr>
            <p:ph idx="1"/>
          </p:nvPr>
        </p:nvSpPr>
        <p:spPr>
          <a:xfrm>
            <a:off x="1824831" y="1196975"/>
            <a:ext cx="8229600" cy="4929188"/>
          </a:xfrm>
        </p:spPr>
        <p:txBody>
          <a:bodyPr/>
          <a:lstStyle/>
          <a:p>
            <a:pPr algn="just" rtl="1"/>
            <a:r>
              <a:rPr lang="ar-SA" altLang="fa-IR" sz="2400" dirty="0">
                <a:cs typeface="B Nazanin" panose="00000400000000000000" pitchFamily="2" charset="-78"/>
              </a:rPr>
              <a:t>الزاما تولید محصول در تعارض با الگوی کسب و کار </a:t>
            </a:r>
            <a:r>
              <a:rPr lang="fa-IR" altLang="fa-IR" sz="2400" dirty="0">
                <a:cs typeface="B Nazanin" panose="00000400000000000000" pitchFamily="2" charset="-78"/>
              </a:rPr>
              <a:t>مبتنی بر </a:t>
            </a:r>
            <a:r>
              <a:rPr lang="ar-SA" altLang="fa-IR" sz="2400" dirty="0">
                <a:cs typeface="B Nazanin" panose="00000400000000000000" pitchFamily="2" charset="-78"/>
              </a:rPr>
              <a:t>فناور</a:t>
            </a:r>
            <a:r>
              <a:rPr lang="fa-IR" altLang="fa-IR" sz="2400" dirty="0">
                <a:cs typeface="B Nazanin" panose="00000400000000000000" pitchFamily="2" charset="-78"/>
              </a:rPr>
              <a:t>ی </a:t>
            </a:r>
            <a:r>
              <a:rPr lang="ar-SA" altLang="fa-IR" sz="2400" dirty="0">
                <a:cs typeface="B Nazanin" panose="00000400000000000000" pitchFamily="2" charset="-78"/>
              </a:rPr>
              <a:t>نیست. چراکه در مواردی شرکت‌های دارای الگوی کسب و کار فناورانه اقدام به تولید محصول می‌نماید: </a:t>
            </a:r>
            <a:endParaRPr lang="en-US" altLang="fa-IR" sz="2400" dirty="0">
              <a:cs typeface="B Nazanin" panose="00000400000000000000" pitchFamily="2" charset="-78"/>
            </a:endParaRPr>
          </a:p>
          <a:p>
            <a:pPr lvl="1" algn="just" rtl="1"/>
            <a:r>
              <a:rPr lang="fa-IR" altLang="fa-IR" sz="2400" dirty="0">
                <a:cs typeface="B Nazanin" panose="00000400000000000000" pitchFamily="2" charset="-78"/>
              </a:rPr>
              <a:t>زمانیکه </a:t>
            </a:r>
            <a:r>
              <a:rPr lang="ar-SA" altLang="fa-IR" sz="2400" dirty="0">
                <a:cs typeface="B Nazanin" panose="00000400000000000000" pitchFamily="2" charset="-78"/>
              </a:rPr>
              <a:t>منافع حاصل از فروش فناوری بسیار بسیار پایین‌تر از فروش محصول حاصل از فناوری است. در چنین مواردی صاحب فناوری به عرصه تولید محصول بر مبنای فناوری خود وارد می‌شود.</a:t>
            </a:r>
            <a:endParaRPr lang="en-US" altLang="fa-IR" sz="2400" dirty="0">
              <a:cs typeface="B Nazanin" panose="00000400000000000000" pitchFamily="2" charset="-78"/>
            </a:endParaRPr>
          </a:p>
          <a:p>
            <a:pPr lvl="1" algn="just" rtl="1"/>
            <a:r>
              <a:rPr lang="fa-IR" altLang="fa-IR" sz="2400" dirty="0">
                <a:cs typeface="B Nazanin" panose="00000400000000000000" pitchFamily="2" charset="-78"/>
              </a:rPr>
              <a:t>زمانیکه </a:t>
            </a:r>
            <a:r>
              <a:rPr lang="ar-SA" altLang="fa-IR" sz="2400" dirty="0">
                <a:cs typeface="B Nazanin" panose="00000400000000000000" pitchFamily="2" charset="-78"/>
              </a:rPr>
              <a:t>حفاظت از فناوری امکان واگذاری فناوری را نمی‌دهد و نیازمند ورود صاحب فناوری به عرصه تولید محصول بر مبنای فناوری خود می‌باشد.</a:t>
            </a:r>
            <a:endParaRPr lang="en-US" altLang="fa-IR" sz="2400" dirty="0">
              <a:cs typeface="B Nazanin" panose="00000400000000000000" pitchFamily="2" charset="-78"/>
            </a:endParaRPr>
          </a:p>
          <a:p>
            <a:endParaRPr lang="en-US" altLang="fa-IR" sz="2400" dirty="0">
              <a:cs typeface="B Nazanin" panose="00000400000000000000" pitchFamily="2" charset="-78"/>
            </a:endParaRPr>
          </a:p>
        </p:txBody>
      </p:sp>
    </p:spTree>
    <p:extLst>
      <p:ext uri="{BB962C8B-B14F-4D97-AF65-F5344CB8AC3E}">
        <p14:creationId xmlns:p14="http://schemas.microsoft.com/office/powerpoint/2010/main" val="9842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16700" y="196962"/>
            <a:ext cx="10245864" cy="769991"/>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نو</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ع محصولات تولید</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ی </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19459" name="Content Placeholder 2"/>
          <p:cNvSpPr>
            <a:spLocks noGrp="1"/>
          </p:cNvSpPr>
          <p:nvPr>
            <p:ph idx="1"/>
          </p:nvPr>
        </p:nvSpPr>
        <p:spPr/>
        <p:txBody>
          <a:bodyPr/>
          <a:lstStyle/>
          <a:p>
            <a:pPr algn="just" rtl="1"/>
            <a:r>
              <a:rPr lang="ar-SA" altLang="fa-IR" sz="2400" dirty="0">
                <a:cs typeface="B Nazanin" panose="00000400000000000000" pitchFamily="2" charset="-78"/>
              </a:rPr>
              <a:t>براساس یک تقسیم‌بندی محصولات تولیدی را می‌توان به </a:t>
            </a:r>
            <a:r>
              <a:rPr lang="fa-IR" altLang="fa-IR" sz="2400" dirty="0">
                <a:cs typeface="B Nazanin" panose="00000400000000000000" pitchFamily="2" charset="-78"/>
              </a:rPr>
              <a:t>۴</a:t>
            </a:r>
            <a:r>
              <a:rPr lang="ar-SA" altLang="fa-IR" sz="2400" dirty="0">
                <a:cs typeface="B Nazanin" panose="00000400000000000000" pitchFamily="2" charset="-78"/>
              </a:rPr>
              <a:t> بخش تقسیم کرد:</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بخش محصولات مصرفی بدون دوام (مانند غذا، لباس، دارو)</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بخش محصولات مصرفی با دوام (مانند خودرو، لوازم خانگی)</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بخش محصولات واسطه‌ای (مثل آهن، پلاستیک)</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بخش محصولات سرمایه‌ای (مثل ماشین‌آلات و تجهیزات صنعتی)</a:t>
            </a:r>
            <a:endParaRPr lang="en-US" altLang="fa-IR" sz="2400" dirty="0">
              <a:cs typeface="B Nazanin" panose="00000400000000000000" pitchFamily="2" charset="-78"/>
            </a:endParaRPr>
          </a:p>
          <a:p>
            <a:pPr algn="just">
              <a:buFont typeface="Arial" panose="020B0604020202020204" pitchFamily="34" charset="0"/>
              <a:buNone/>
            </a:pPr>
            <a:endParaRPr lang="en-US" altLang="fa-IR" sz="2400" dirty="0">
              <a:cs typeface="B Nazanin" panose="00000400000000000000" pitchFamily="2" charset="-78"/>
            </a:endParaRPr>
          </a:p>
        </p:txBody>
      </p:sp>
    </p:spTree>
    <p:extLst>
      <p:ext uri="{BB962C8B-B14F-4D97-AF65-F5344CB8AC3E}">
        <p14:creationId xmlns:p14="http://schemas.microsoft.com/office/powerpoint/2010/main" val="343402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16700" y="207477"/>
            <a:ext cx="10245864" cy="475702"/>
          </a:xfrm>
        </p:spPr>
        <p:txBody>
          <a:bodyPr/>
          <a:lstStyle/>
          <a:p>
            <a:pPr algn="ct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نکته</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 مهم </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18435" name="Content Placeholder 2"/>
          <p:cNvSpPr>
            <a:spLocks noGrp="1"/>
          </p:cNvSpPr>
          <p:nvPr>
            <p:ph idx="1"/>
          </p:nvPr>
        </p:nvSpPr>
        <p:spPr>
          <a:xfrm>
            <a:off x="816700" y="1103086"/>
            <a:ext cx="10245864" cy="5073877"/>
          </a:xfrm>
        </p:spPr>
        <p:txBody>
          <a:bodyPr/>
          <a:lstStyle/>
          <a:p>
            <a:pPr algn="just" rtl="1"/>
            <a:r>
              <a:rPr lang="fa-IR" altLang="fa-IR" sz="2400" b="1" dirty="0">
                <a:cs typeface="B Nazanin" panose="00000400000000000000" pitchFamily="2" charset="-78"/>
              </a:rPr>
              <a:t>در موارد اول تا سوم، اگر هدف، تولید محصول با بهره‌گیری از فناوری باشد (فناوری در خدمت تولید محصول و به عبارت دیگر بهره‌برداری از فناوری در راستای تولید محصول) </a:t>
            </a:r>
            <a:r>
              <a:rPr lang="ar-SA" altLang="fa-IR" sz="2400" b="1" dirty="0">
                <a:cs typeface="B Nazanin" panose="00000400000000000000" pitchFamily="2" charset="-78"/>
              </a:rPr>
              <a:t>فناوری به عنوان ابزار تولید نگریسته می‌شود. </a:t>
            </a:r>
            <a:endParaRPr lang="fa-IR" altLang="fa-IR" sz="2400" b="1" dirty="0">
              <a:cs typeface="B Nazanin" panose="00000400000000000000" pitchFamily="2" charset="-78"/>
            </a:endParaRPr>
          </a:p>
          <a:p>
            <a:pPr algn="just" rtl="1"/>
            <a:r>
              <a:rPr lang="ar-SA" altLang="fa-IR" sz="2400" b="1" dirty="0">
                <a:cs typeface="B Nazanin" panose="00000400000000000000" pitchFamily="2" charset="-78"/>
              </a:rPr>
              <a:t>این رویکرد به فناوری </a:t>
            </a:r>
            <a:r>
              <a:rPr lang="fa-IR" altLang="fa-IR" sz="2400" b="1" dirty="0">
                <a:cs typeface="B Nazanin" panose="00000400000000000000" pitchFamily="2" charset="-78"/>
              </a:rPr>
              <a:t>در چارچوب الگوی کسب و کار بهره‌برداری است و رویکرد حاکم برای تامین فناوری‌های مورد نیاز، در اغلب موارد اخذ فناوری از شرکت‌های صاحب فناوری در قالب نقشه‌های مهندسی (اغلب تفصیلی) و یا خرید تجهیزات است.</a:t>
            </a:r>
            <a:endParaRPr lang="en-US" altLang="fa-IR" sz="2400" b="1" dirty="0">
              <a:cs typeface="B Nazanin" panose="00000400000000000000" pitchFamily="2" charset="-78"/>
            </a:endParaRPr>
          </a:p>
          <a:p>
            <a:pPr algn="just"/>
            <a:r>
              <a:rPr lang="ar-SA" altLang="fa-IR" sz="2400" b="1" dirty="0">
                <a:cs typeface="B Nazanin" panose="00000400000000000000" pitchFamily="2" charset="-78"/>
              </a:rPr>
              <a:t>نوع </a:t>
            </a:r>
            <a:r>
              <a:rPr lang="fa-IR" altLang="fa-IR" sz="2400" b="1" dirty="0">
                <a:cs typeface="B Nazanin" panose="00000400000000000000" pitchFamily="2" charset="-78"/>
              </a:rPr>
              <a:t>چهارم </a:t>
            </a:r>
            <a:r>
              <a:rPr lang="ar-SA" altLang="fa-IR" sz="2400" b="1" dirty="0">
                <a:cs typeface="B Nazanin" panose="00000400000000000000" pitchFamily="2" charset="-78"/>
              </a:rPr>
              <a:t>عمدت</a:t>
            </a:r>
            <a:r>
              <a:rPr lang="fa-IR" altLang="fa-IR" sz="2400" b="1" dirty="0">
                <a:cs typeface="B Nazanin" panose="00000400000000000000" pitchFamily="2" charset="-78"/>
              </a:rPr>
              <a:t>ا صنایع تولید محصولات فناورانه یا محصولات دارای سیستم‌های پیچیده فناورانه است.</a:t>
            </a:r>
          </a:p>
          <a:p>
            <a:pPr algn="just"/>
            <a:endParaRPr lang="fa-IR" altLang="fa-IR" sz="2400" b="1" dirty="0">
              <a:cs typeface="B Nazanin" panose="00000400000000000000" pitchFamily="2" charset="-78"/>
            </a:endParaRPr>
          </a:p>
          <a:p>
            <a:pPr algn="ctr">
              <a:buNone/>
            </a:pPr>
            <a:r>
              <a:rPr lang="ar-SA" altLang="fa-IR" sz="2400" b="1" dirty="0">
                <a:cs typeface="B Titr" pitchFamily="2" charset="-78"/>
              </a:rPr>
              <a:t>در الگوی کسب و کار بهره‌برداری فقط در صورت تولید محصولات سرمایه‌ای می‌توان نیاز به صاحب فناوری شدن را لمس کرد. آن هم به شرط آنکه فقط به دنبال کپی کردن محصولات سرمایه‌ای خارجی نبوده و قواعد بازی جهت یادگیری و توسعه بکار گرفته شود.</a:t>
            </a:r>
            <a:endParaRPr lang="en-US" altLang="fa-IR" sz="2400" b="1" dirty="0">
              <a:cs typeface="B Titr" pitchFamily="2" charset="-78"/>
            </a:endParaRPr>
          </a:p>
          <a:p>
            <a:pPr algn="just" rtl="1"/>
            <a:endParaRPr lang="fa-IR" altLang="fa-IR" sz="2400" dirty="0">
              <a:cs typeface="B Nazanin" panose="00000400000000000000" pitchFamily="2" charset="-78"/>
            </a:endParaRPr>
          </a:p>
        </p:txBody>
      </p:sp>
    </p:spTree>
    <p:extLst>
      <p:ext uri="{BB962C8B-B14F-4D97-AF65-F5344CB8AC3E}">
        <p14:creationId xmlns:p14="http://schemas.microsoft.com/office/powerpoint/2010/main" val="262473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16700" y="175946"/>
            <a:ext cx="10245864" cy="948661"/>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ماهيت فعاليت‌هاي پژوهش و فناوري در الگوي كسب و كار توسعه فناوری</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30723" name="Content Placeholder 2"/>
          <p:cNvSpPr>
            <a:spLocks noGrp="1"/>
          </p:cNvSpPr>
          <p:nvPr>
            <p:ph idx="1"/>
          </p:nvPr>
        </p:nvSpPr>
        <p:spPr/>
        <p:txBody>
          <a:bodyPr/>
          <a:lstStyle/>
          <a:p>
            <a:pPr algn="just" rtl="1">
              <a:lnSpc>
                <a:spcPct val="120000"/>
              </a:lnSpc>
            </a:pPr>
            <a:r>
              <a:rPr lang="fa-IR" altLang="fa-IR" sz="2000" b="1" dirty="0">
                <a:solidFill>
                  <a:srgbClr val="000000"/>
                </a:solidFill>
                <a:cs typeface="B Nazanin" panose="00000400000000000000" pitchFamily="2" charset="-78"/>
              </a:rPr>
              <a:t>در شرکت‌های دارای الگوی کسب و کار مبتنی بر توسعه فناوری سرمايه‌گذاري براي پژوهش و فناوري بازتاب يک حرکت سازماني در جهت فراتر رفتن از سود و بازدهي فعلي و بهبود عملکرد و بازدهي در آينده است. در واقع برای آنها پژوهش و فناوري به معني حرکت به سمت آينده روشن و فعاليت‌هاي بلندمدت در خلق دانش فناورانه با استفاده از تحقيقات هدفمند است</a:t>
            </a:r>
            <a:r>
              <a:rPr lang="ar-SA" altLang="fa-IR" sz="2000" b="1" dirty="0">
                <a:solidFill>
                  <a:srgbClr val="000000"/>
                </a:solidFill>
                <a:cs typeface="B Nazanin" panose="00000400000000000000" pitchFamily="2" charset="-78"/>
              </a:rPr>
              <a:t>.</a:t>
            </a:r>
            <a:endParaRPr lang="fa-IR" altLang="fa-IR" sz="2000" b="1" dirty="0">
              <a:solidFill>
                <a:srgbClr val="000000"/>
              </a:solidFill>
              <a:cs typeface="B Nazanin" panose="00000400000000000000" pitchFamily="2" charset="-78"/>
            </a:endParaRPr>
          </a:p>
          <a:p>
            <a:pPr algn="just" rtl="1">
              <a:lnSpc>
                <a:spcPct val="120000"/>
              </a:lnSpc>
            </a:pPr>
            <a:endParaRPr lang="fa-IR" altLang="fa-IR" sz="2000" b="1" dirty="0">
              <a:solidFill>
                <a:srgbClr val="000000"/>
              </a:solidFill>
              <a:cs typeface="B Nazanin" panose="00000400000000000000" pitchFamily="2" charset="-78"/>
            </a:endParaRPr>
          </a:p>
          <a:p>
            <a:pPr algn="just" rtl="1">
              <a:lnSpc>
                <a:spcPct val="120000"/>
              </a:lnSpc>
            </a:pPr>
            <a:r>
              <a:rPr lang="fa-IR" altLang="fa-IR" sz="2000" b="1" dirty="0">
                <a:solidFill>
                  <a:srgbClr val="000000"/>
                </a:solidFill>
                <a:cs typeface="B Nazanin" panose="00000400000000000000" pitchFamily="2" charset="-78"/>
              </a:rPr>
              <a:t>ماهيت كلاس جهاني فعاليت‌هاي پژوهش و فناوري در شركت‌هاي داراي الگوی كسب و كار مبتنی بر توسعه فناوری چيزي جز هماهنگي كامل كسب و كار سازمان با فعاليت‌هاي پژوهش و فناوري (هماهنگي كامل بين مديران ارشد و مدير پژوهش و فناوري) نيست و پژوهش و فناوري از طريق خلق فناوري در راستاي ارزش آفريني سازماني نقش كليدي دارد.</a:t>
            </a:r>
            <a:endParaRPr lang="en-US" altLang="fa-IR" sz="2000" b="1" dirty="0">
              <a:solidFill>
                <a:srgbClr val="000000"/>
              </a:solidFill>
              <a:cs typeface="B Nazanin" panose="00000400000000000000" pitchFamily="2" charset="-78"/>
            </a:endParaRPr>
          </a:p>
        </p:txBody>
      </p:sp>
    </p:spTree>
    <p:extLst>
      <p:ext uri="{BB962C8B-B14F-4D97-AF65-F5344CB8AC3E}">
        <p14:creationId xmlns:p14="http://schemas.microsoft.com/office/powerpoint/2010/main" val="183252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16700" y="217986"/>
            <a:ext cx="10245864" cy="1011729"/>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ماهيت فعاليت‌هاي پژوهش و فناوري در الگوي كسب و كار بهره‌برداری</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31747" name="Content Placeholder 2"/>
          <p:cNvSpPr>
            <a:spLocks noGrp="1"/>
          </p:cNvSpPr>
          <p:nvPr>
            <p:ph idx="1"/>
          </p:nvPr>
        </p:nvSpPr>
        <p:spPr/>
        <p:txBody>
          <a:bodyPr/>
          <a:lstStyle/>
          <a:p>
            <a:pPr algn="just" rtl="1">
              <a:lnSpc>
                <a:spcPct val="120000"/>
              </a:lnSpc>
            </a:pPr>
            <a:r>
              <a:rPr lang="fa-IR" altLang="fa-IR" sz="2000" b="1" dirty="0">
                <a:solidFill>
                  <a:srgbClr val="000000"/>
                </a:solidFill>
                <a:cs typeface="B Nazanin" panose="00000400000000000000" pitchFamily="2" charset="-78"/>
              </a:rPr>
              <a:t>مهمترین فعالیت‌های بخش‌های پژوهش و فناوری در شرکت‌های دارای الگوی کسب و کار مبتنی بر بهره‌برداری باید مبتنی بر رصد و جستجوی مستمر برای شناخت فناوری‌های نوین و فرصت‌های ایجاد شده ناشی از ظهور فناوری‌های جدید دارای تاثیرات راهبردی و همچنین انجام پژوهش و فناوری برای ایجاد ظرفیت جذب فناوری‌های اخذ شده است.</a:t>
            </a:r>
          </a:p>
          <a:p>
            <a:pPr algn="just" rtl="1">
              <a:lnSpc>
                <a:spcPct val="120000"/>
              </a:lnSpc>
            </a:pPr>
            <a:endParaRPr lang="en-US" altLang="fa-IR" sz="2000" b="1" dirty="0">
              <a:solidFill>
                <a:srgbClr val="000000"/>
              </a:solidFill>
              <a:cs typeface="B Nazanin" panose="00000400000000000000" pitchFamily="2" charset="-78"/>
            </a:endParaRPr>
          </a:p>
          <a:p>
            <a:pPr algn="just" rtl="1">
              <a:lnSpc>
                <a:spcPct val="120000"/>
              </a:lnSpc>
            </a:pPr>
            <a:r>
              <a:rPr lang="fa-IR" altLang="fa-IR" sz="2000" b="1" dirty="0">
                <a:solidFill>
                  <a:srgbClr val="000000"/>
                </a:solidFill>
                <a:cs typeface="B Nazanin" panose="00000400000000000000" pitchFamily="2" charset="-78"/>
              </a:rPr>
              <a:t>به عبارت دیگر، در شرکت‌های دارای الگوی کسب و کار مبتنی بر بهره‌برداری فعالیت‏های پژوهش و فناوري نقش مهمی را ایفا می‏کنند، هرچند که آنها خودشان توان توسعه فناوری را ندارند اما به منظور انطباق نیازمندي‌ها و اهداف خود با فناوری‌هایی که از اركان ثالث دریافت می‏كنند نیازمند پژوهش و فناوری هستند و از طريق ايجاد ظرفيت جذب براي خود، علاوه بر اينكه درک بهتری از آن فناوری خواهند داشت با ضريب بالاتري از آن بهره‌برداري خواهند كرد و امكان تسلط بر آن فناوري نيز برايشان فراهم مي‌گردد.</a:t>
            </a:r>
          </a:p>
        </p:txBody>
      </p:sp>
    </p:spTree>
    <p:extLst>
      <p:ext uri="{BB962C8B-B14F-4D97-AF65-F5344CB8AC3E}">
        <p14:creationId xmlns:p14="http://schemas.microsoft.com/office/powerpoint/2010/main" val="299110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16700" y="217983"/>
            <a:ext cx="10245864" cy="706929"/>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سطوح فناوری </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براساس توان</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مندی فناورانه </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14339" name="Content Placeholder 2"/>
          <p:cNvSpPr>
            <a:spLocks noGrp="1"/>
          </p:cNvSpPr>
          <p:nvPr>
            <p:ph idx="1"/>
          </p:nvPr>
        </p:nvSpPr>
        <p:spPr>
          <a:xfrm>
            <a:off x="816700" y="1426245"/>
            <a:ext cx="10245864" cy="4351338"/>
          </a:xfrm>
        </p:spPr>
        <p:txBody>
          <a:bodyPr/>
          <a:lstStyle/>
          <a:p>
            <a:pPr algn="just" rtl="1">
              <a:buFont typeface="Arial" panose="020B0604020202020204" pitchFamily="34" charset="0"/>
              <a:buNone/>
            </a:pPr>
            <a:r>
              <a:rPr lang="fa-IR" altLang="fa-IR" sz="2400" b="1">
                <a:cs typeface="B Nazanin" panose="00000400000000000000" pitchFamily="2" charset="-78"/>
              </a:rPr>
              <a:t>1. توانمندی </a:t>
            </a:r>
            <a:r>
              <a:rPr lang="ar-SA" altLang="fa-IR" sz="2400" b="1">
                <a:cs typeface="B Nazanin" panose="00000400000000000000" pitchFamily="2" charset="-78"/>
              </a:rPr>
              <a:t>كاربرد و بهره‌برداري </a:t>
            </a:r>
            <a:endParaRPr lang="en-US" altLang="fa-IR" sz="2400" b="1">
              <a:cs typeface="B Nazanin" panose="00000400000000000000" pitchFamily="2" charset="-78"/>
            </a:endParaRPr>
          </a:p>
          <a:p>
            <a:pPr algn="just" rtl="1">
              <a:buFont typeface="Arial" panose="020B0604020202020204" pitchFamily="34" charset="0"/>
              <a:buNone/>
            </a:pPr>
            <a:r>
              <a:rPr lang="ar-SA" altLang="fa-IR" sz="2400" b="1">
                <a:cs typeface="B Nazanin" panose="00000400000000000000" pitchFamily="2" charset="-78"/>
              </a:rPr>
              <a:t>2. </a:t>
            </a:r>
            <a:r>
              <a:rPr lang="fa-IR" altLang="fa-IR" sz="2400" b="1">
                <a:cs typeface="B Nazanin" panose="00000400000000000000" pitchFamily="2" charset="-78"/>
              </a:rPr>
              <a:t>توانمندی</a:t>
            </a:r>
            <a:r>
              <a:rPr lang="ar-SA" altLang="fa-IR" sz="2400" b="1">
                <a:cs typeface="B Nazanin" panose="00000400000000000000" pitchFamily="2" charset="-78"/>
              </a:rPr>
              <a:t> نگهداري و تعميرات </a:t>
            </a:r>
            <a:endParaRPr lang="en-US" altLang="fa-IR" sz="2400" b="1">
              <a:cs typeface="B Nazanin" panose="00000400000000000000" pitchFamily="2" charset="-78"/>
            </a:endParaRPr>
          </a:p>
          <a:p>
            <a:pPr algn="just" rtl="1">
              <a:buFont typeface="Arial" panose="020B0604020202020204" pitchFamily="34" charset="0"/>
              <a:buNone/>
            </a:pPr>
            <a:r>
              <a:rPr lang="ar-SA" altLang="fa-IR" sz="2400" b="1">
                <a:cs typeface="B Nazanin" panose="00000400000000000000" pitchFamily="2" charset="-78"/>
              </a:rPr>
              <a:t>3. </a:t>
            </a:r>
            <a:r>
              <a:rPr lang="fa-IR" altLang="fa-IR" sz="2400" b="1">
                <a:cs typeface="B Nazanin" panose="00000400000000000000" pitchFamily="2" charset="-78"/>
              </a:rPr>
              <a:t>توانمندی یکپارچه سازی محصول (</a:t>
            </a:r>
            <a:r>
              <a:rPr lang="ar-SA" altLang="fa-IR" sz="2400" b="1">
                <a:cs typeface="B Nazanin" panose="00000400000000000000" pitchFamily="2" charset="-78"/>
              </a:rPr>
              <a:t>مونتاژ</a:t>
            </a:r>
            <a:r>
              <a:rPr lang="fa-IR" altLang="fa-IR" sz="2400" b="1">
                <a:cs typeface="B Nazanin" panose="00000400000000000000" pitchFamily="2" charset="-78"/>
              </a:rPr>
              <a:t>، بلندینگ) </a:t>
            </a:r>
            <a:r>
              <a:rPr lang="ar-SA" altLang="fa-IR" sz="2400" b="1">
                <a:cs typeface="B Nazanin" panose="00000400000000000000" pitchFamily="2" charset="-78"/>
              </a:rPr>
              <a:t> </a:t>
            </a:r>
            <a:endParaRPr lang="en-US" altLang="fa-IR" sz="2400" b="1">
              <a:cs typeface="B Nazanin" panose="00000400000000000000" pitchFamily="2" charset="-78"/>
            </a:endParaRPr>
          </a:p>
          <a:p>
            <a:pPr algn="just" rtl="1">
              <a:buFont typeface="Arial" panose="020B0604020202020204" pitchFamily="34" charset="0"/>
              <a:buNone/>
            </a:pPr>
            <a:r>
              <a:rPr lang="ar-SA" altLang="fa-IR" sz="2400" b="1">
                <a:cs typeface="B Nazanin" panose="00000400000000000000" pitchFamily="2" charset="-78"/>
              </a:rPr>
              <a:t>4. </a:t>
            </a:r>
            <a:r>
              <a:rPr lang="fa-IR" altLang="fa-IR" sz="2400" b="1">
                <a:cs typeface="B Nazanin" panose="00000400000000000000" pitchFamily="2" charset="-78"/>
              </a:rPr>
              <a:t>توانمندی</a:t>
            </a:r>
            <a:r>
              <a:rPr lang="ar-SA" altLang="fa-IR" sz="2400" b="1">
                <a:cs typeface="B Nazanin" panose="00000400000000000000" pitchFamily="2" charset="-78"/>
              </a:rPr>
              <a:t> كپي سازي و اقتباس </a:t>
            </a:r>
            <a:r>
              <a:rPr lang="fa-IR" altLang="fa-IR" sz="2400" b="1">
                <a:cs typeface="B Nazanin" panose="00000400000000000000" pitchFamily="2" charset="-78"/>
              </a:rPr>
              <a:t>(مهندسی معکوس)</a:t>
            </a:r>
            <a:endParaRPr lang="en-US" altLang="fa-IR" sz="2400" b="1">
              <a:cs typeface="B Nazanin" panose="00000400000000000000" pitchFamily="2" charset="-78"/>
            </a:endParaRPr>
          </a:p>
          <a:p>
            <a:pPr algn="just" rtl="1">
              <a:buFont typeface="Arial" panose="020B0604020202020204" pitchFamily="34" charset="0"/>
              <a:buNone/>
            </a:pPr>
            <a:r>
              <a:rPr lang="ar-SA" altLang="fa-IR" sz="2400" b="1">
                <a:cs typeface="B Nazanin" panose="00000400000000000000" pitchFamily="2" charset="-78"/>
              </a:rPr>
              <a:t>5. </a:t>
            </a:r>
            <a:r>
              <a:rPr lang="fa-IR" altLang="fa-IR" sz="2400" b="1">
                <a:cs typeface="B Nazanin" panose="00000400000000000000" pitchFamily="2" charset="-78"/>
              </a:rPr>
              <a:t>توانمندی</a:t>
            </a:r>
            <a:r>
              <a:rPr lang="ar-SA" altLang="fa-IR" sz="2400" b="1">
                <a:cs typeface="B Nazanin" panose="00000400000000000000" pitchFamily="2" charset="-78"/>
              </a:rPr>
              <a:t> طراحي و ساخت </a:t>
            </a:r>
            <a:endParaRPr lang="en-US" altLang="fa-IR" sz="2400" b="1">
              <a:cs typeface="B Nazanin" panose="00000400000000000000" pitchFamily="2" charset="-78"/>
            </a:endParaRPr>
          </a:p>
          <a:p>
            <a:pPr algn="just" rtl="1">
              <a:buFont typeface="Arial" panose="020B0604020202020204" pitchFamily="34" charset="0"/>
              <a:buNone/>
            </a:pPr>
            <a:r>
              <a:rPr lang="ar-SA" altLang="fa-IR" sz="2400" b="1">
                <a:cs typeface="B Nazanin" panose="00000400000000000000" pitchFamily="2" charset="-78"/>
              </a:rPr>
              <a:t>6. </a:t>
            </a:r>
            <a:r>
              <a:rPr lang="fa-IR" altLang="fa-IR" sz="2400" b="1">
                <a:cs typeface="B Nazanin" panose="00000400000000000000" pitchFamily="2" charset="-78"/>
              </a:rPr>
              <a:t>توانمندی </a:t>
            </a:r>
            <a:r>
              <a:rPr lang="ar-SA" altLang="fa-IR" sz="2400" b="1">
                <a:cs typeface="B Nazanin" panose="00000400000000000000" pitchFamily="2" charset="-78"/>
              </a:rPr>
              <a:t>توسعه و توليد تكنولوژي‌هاي جديد </a:t>
            </a:r>
            <a:endParaRPr lang="en-US" altLang="fa-IR" sz="2400" b="1">
              <a:cs typeface="B Nazanin" panose="00000400000000000000" pitchFamily="2" charset="-78"/>
            </a:endParaRPr>
          </a:p>
          <a:p>
            <a:pPr algn="just" rtl="1">
              <a:buFont typeface="Arial" panose="020B0604020202020204" pitchFamily="34" charset="0"/>
              <a:buNone/>
            </a:pPr>
            <a:r>
              <a:rPr lang="ar-SA" altLang="fa-IR" sz="2400" b="1">
                <a:cs typeface="B Nazanin" panose="00000400000000000000" pitchFamily="2" charset="-78"/>
              </a:rPr>
              <a:t>7. </a:t>
            </a:r>
            <a:r>
              <a:rPr lang="fa-IR" altLang="fa-IR" sz="2400" b="1">
                <a:cs typeface="B Nazanin" panose="00000400000000000000" pitchFamily="2" charset="-78"/>
              </a:rPr>
              <a:t>توانمندی </a:t>
            </a:r>
            <a:r>
              <a:rPr lang="ar-SA" altLang="fa-IR" sz="2400" b="1">
                <a:cs typeface="B Nazanin" panose="00000400000000000000" pitchFamily="2" charset="-78"/>
              </a:rPr>
              <a:t>انجام تحقيقات پايه‌اي</a:t>
            </a:r>
            <a:endParaRPr lang="en-US" altLang="fa-IR" sz="2400" b="1">
              <a:cs typeface="B Nazanin" panose="00000400000000000000" pitchFamily="2" charset="-78"/>
            </a:endParaRPr>
          </a:p>
          <a:p>
            <a:pPr algn="just" rtl="1">
              <a:buFont typeface="Arial" panose="020B0604020202020204" pitchFamily="34" charset="0"/>
              <a:buNone/>
            </a:pPr>
            <a:endParaRPr lang="en-US" altLang="fa-IR" sz="2400" b="1">
              <a:cs typeface="B Nazanin" panose="00000400000000000000" pitchFamily="2" charset="-78"/>
            </a:endParaRPr>
          </a:p>
          <a:p>
            <a:pPr algn="ctr" rtl="1">
              <a:buFont typeface="Arial" panose="020B0604020202020204" pitchFamily="34" charset="0"/>
              <a:buNone/>
            </a:pPr>
            <a:r>
              <a:rPr lang="fa-IR" altLang="fa-IR" sz="2400" b="1">
                <a:cs typeface="B Nazanin" panose="00000400000000000000" pitchFamily="2" charset="-78"/>
              </a:rPr>
              <a:t>4 مورد اول متناسب با الگوی کسب و کار بهره‌برداری </a:t>
            </a:r>
            <a:endParaRPr lang="en-US" altLang="fa-IR" sz="2400" b="1">
              <a:cs typeface="B Nazanin" panose="00000400000000000000" pitchFamily="2" charset="-78"/>
            </a:endParaRPr>
          </a:p>
          <a:p>
            <a:pPr algn="ctr" rtl="1">
              <a:buFont typeface="Arial" panose="020B0604020202020204" pitchFamily="34" charset="0"/>
              <a:buNone/>
            </a:pPr>
            <a:r>
              <a:rPr lang="fa-IR" altLang="fa-IR" sz="2400" b="1">
                <a:cs typeface="B Nazanin" panose="00000400000000000000" pitchFamily="2" charset="-78"/>
              </a:rPr>
              <a:t>3 مورد آخر متناسب با الگوی کسب و کار مبتنی بر توسعه فناوری</a:t>
            </a:r>
            <a:endParaRPr lang="en-US" altLang="fa-IR" sz="2400" b="1">
              <a:cs typeface="B Nazanin" panose="00000400000000000000" pitchFamily="2" charset="-78"/>
            </a:endParaRPr>
          </a:p>
          <a:p>
            <a:pPr algn="just">
              <a:buFont typeface="Arial" panose="020B0604020202020204" pitchFamily="34" charset="0"/>
              <a:buNone/>
            </a:pPr>
            <a:endParaRPr lang="en-US" altLang="fa-IR" sz="2400" b="1">
              <a:cs typeface="B Nazanin" panose="00000400000000000000" pitchFamily="2" charset="-78"/>
            </a:endParaRPr>
          </a:p>
        </p:txBody>
      </p:sp>
    </p:spTree>
    <p:extLst>
      <p:ext uri="{BB962C8B-B14F-4D97-AF65-F5344CB8AC3E}">
        <p14:creationId xmlns:p14="http://schemas.microsoft.com/office/powerpoint/2010/main" val="39996598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1" y="1969159"/>
            <a:ext cx="8640763" cy="2192939"/>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eaLnBrk="1" fontAlgn="auto" hangingPunct="1">
              <a:lnSpc>
                <a:spcPct val="200000"/>
              </a:lnSpc>
              <a:spcAft>
                <a:spcPts val="0"/>
              </a:spcAft>
              <a:defRPr/>
            </a:pPr>
            <a:r>
              <a:rPr lang="fa-IR" alt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مهمترین دلایل </a:t>
            </a:r>
          </a:p>
          <a:p>
            <a:pPr algn="ctr" rtl="1" eaLnBrk="1" fontAlgn="auto" hangingPunct="1">
              <a:lnSpc>
                <a:spcPct val="200000"/>
              </a:lnSpc>
              <a:spcAft>
                <a:spcPts val="0"/>
              </a:spcAft>
              <a:defRPr/>
            </a:pPr>
            <a:r>
              <a:rPr lang="fa-IR" alt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نیاز به فناوری در صنعت نفت کشور</a:t>
            </a: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p:txBody>
      </p:sp>
      <p:sp>
        <p:nvSpPr>
          <p:cNvPr id="2" name="Rectangle 1"/>
          <p:cNvSpPr/>
          <p:nvPr/>
        </p:nvSpPr>
        <p:spPr>
          <a:xfrm>
            <a:off x="9511863" y="231229"/>
            <a:ext cx="2186151" cy="85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93482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16700" y="196962"/>
            <a:ext cx="10245864" cy="906626"/>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مهمترین دلایل نیاز به فناوری در صنعت نفت کشور</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16387" name="Content Placeholder 2"/>
          <p:cNvSpPr>
            <a:spLocks noGrp="1"/>
          </p:cNvSpPr>
          <p:nvPr>
            <p:ph idx="1"/>
          </p:nvPr>
        </p:nvSpPr>
        <p:spPr/>
        <p:txBody>
          <a:bodyPr/>
          <a:lstStyle/>
          <a:p>
            <a:pPr algn="r" rtl="1"/>
            <a:r>
              <a:rPr lang="fa-IR" altLang="fa-IR" sz="2400" b="1" dirty="0">
                <a:cs typeface="B Nazanin" panose="00000400000000000000" pitchFamily="2" charset="-78"/>
              </a:rPr>
              <a:t>استحصال منابع طبیعی،</a:t>
            </a:r>
          </a:p>
          <a:p>
            <a:pPr algn="r" rtl="1"/>
            <a:r>
              <a:rPr lang="fa-IR" altLang="fa-IR" sz="2400" b="1" dirty="0">
                <a:cs typeface="B Nazanin" panose="00000400000000000000" pitchFamily="2" charset="-78"/>
              </a:rPr>
              <a:t>جایگزینی واردات، </a:t>
            </a:r>
          </a:p>
          <a:p>
            <a:pPr algn="r" rtl="1"/>
            <a:r>
              <a:rPr lang="fa-IR" altLang="fa-IR" sz="2400" b="1" dirty="0">
                <a:cs typeface="B Nazanin" panose="00000400000000000000" pitchFamily="2" charset="-78"/>
              </a:rPr>
              <a:t>توسعه صادرات، </a:t>
            </a:r>
          </a:p>
          <a:p>
            <a:pPr algn="r" rtl="1"/>
            <a:r>
              <a:rPr lang="fa-IR" altLang="fa-IR" sz="2400" b="1" dirty="0">
                <a:cs typeface="B Nazanin" panose="00000400000000000000" pitchFamily="2" charset="-78"/>
              </a:rPr>
              <a:t>و یا ارتقای توان رقابتی </a:t>
            </a:r>
            <a:endParaRPr lang="en-US" altLang="fa-IR" sz="2400" b="1" dirty="0">
              <a:cs typeface="B Nazanin" panose="00000400000000000000" pitchFamily="2" charset="-78"/>
            </a:endParaRPr>
          </a:p>
        </p:txBody>
      </p:sp>
    </p:spTree>
    <p:extLst>
      <p:ext uri="{BB962C8B-B14F-4D97-AF65-F5344CB8AC3E}">
        <p14:creationId xmlns:p14="http://schemas.microsoft.com/office/powerpoint/2010/main" val="280083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125" y="6172831"/>
            <a:ext cx="1881392" cy="362279"/>
          </a:xfrm>
          <a:prstGeom prst="rect">
            <a:avLst/>
          </a:prstGeom>
          <a:noFill/>
        </p:spPr>
        <p:txBody>
          <a:bodyPr wrap="square" anchor="ctr">
            <a:spAutoFit/>
          </a:bodyPr>
          <a:lstStyle/>
          <a:p>
            <a:pPr algn="ctr" rtl="1">
              <a:defRPr/>
            </a:pPr>
            <a:r>
              <a:rPr lang="fa-IR" sz="1754" b="1" spc="47" dirty="0">
                <a:ln w="3175" cmpd="sng">
                  <a:solidFill>
                    <a:sysClr val="windowText" lastClr="000000"/>
                  </a:solidFill>
                  <a:prstDash val="solid"/>
                </a:ln>
                <a:solidFill>
                  <a:srgbClr val="FF0000"/>
                </a:solidFill>
                <a:effectLst>
                  <a:glow rad="53100">
                    <a:schemeClr val="accent6">
                      <a:satMod val="180000"/>
                      <a:alpha val="30000"/>
                    </a:schemeClr>
                  </a:glow>
                </a:effectLst>
                <a:latin typeface="IranNastaliq" pitchFamily="18" charset="0"/>
                <a:cs typeface="B Titr" pitchFamily="2" charset="-78"/>
              </a:rPr>
              <a:t>مرداد ماه 1400</a:t>
            </a:r>
            <a:endParaRPr lang="en-US" sz="1754" b="1" spc="47" dirty="0">
              <a:ln w="3175" cmpd="sng">
                <a:solidFill>
                  <a:sysClr val="windowText" lastClr="000000"/>
                </a:solidFill>
                <a:prstDash val="solid"/>
              </a:ln>
              <a:solidFill>
                <a:srgbClr val="FF0000"/>
              </a:solidFill>
              <a:effectLst>
                <a:glow rad="53100">
                  <a:schemeClr val="accent6">
                    <a:satMod val="180000"/>
                    <a:alpha val="30000"/>
                  </a:schemeClr>
                </a:glow>
              </a:effectLst>
              <a:latin typeface="IranNastaliq" pitchFamily="18" charset="0"/>
              <a:cs typeface="B Titr" pitchFamily="2" charset="-78"/>
            </a:endParaRPr>
          </a:p>
        </p:txBody>
      </p:sp>
      <p:pic>
        <p:nvPicPr>
          <p:cNvPr id="4" name="Picture 3" descr="RIPI.png"/>
          <p:cNvPicPr>
            <a:picLocks noChangeAspect="1"/>
          </p:cNvPicPr>
          <p:nvPr/>
        </p:nvPicPr>
        <p:blipFill>
          <a:blip r:embed="rId3" cstate="print"/>
          <a:stretch>
            <a:fillRect/>
          </a:stretch>
        </p:blipFill>
        <p:spPr>
          <a:xfrm>
            <a:off x="0" y="-15961"/>
            <a:ext cx="848185" cy="876914"/>
          </a:xfrm>
          <a:prstGeom prst="rect">
            <a:avLst/>
          </a:prstGeom>
        </p:spPr>
      </p:pic>
      <p:sp>
        <p:nvSpPr>
          <p:cNvPr id="6" name="Title 4"/>
          <p:cNvSpPr>
            <a:spLocks noGrp="1"/>
          </p:cNvSpPr>
          <p:nvPr/>
        </p:nvSpPr>
        <p:spPr bwMode="auto">
          <a:xfrm>
            <a:off x="1" y="1791550"/>
            <a:ext cx="8111265" cy="2675347"/>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a:lnSpc>
                <a:spcPct val="107000"/>
              </a:lnSpc>
              <a:spcAft>
                <a:spcPts val="80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a:p>
            <a:pPr algn="ctr" rtl="1">
              <a:lnSpc>
                <a:spcPct val="107000"/>
              </a:lnSpc>
              <a:spcAft>
                <a:spcPts val="80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a:p>
            <a:pPr algn="ctr" rtl="1">
              <a:lnSpc>
                <a:spcPct val="107000"/>
              </a:lnSpc>
              <a:spcAft>
                <a:spcPts val="80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الگوی گسب و کار بازیگران اصلی</a:t>
            </a:r>
          </a:p>
          <a:p>
            <a:pPr algn="ctr" rtl="1">
              <a:lnSpc>
                <a:spcPct val="107000"/>
              </a:lnSpc>
              <a:spcAft>
                <a:spcPts val="80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در صنعت نفت</a:t>
            </a:r>
          </a:p>
          <a:p>
            <a:pPr algn="ctr" rtl="1">
              <a:lnSpc>
                <a:spcPct val="107000"/>
              </a:lnSpc>
              <a:spcAft>
                <a:spcPts val="80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a:p>
            <a:pPr algn="ctr" rtl="1" eaLnBrk="1" fontAlgn="auto" hangingPunct="1">
              <a:lnSpc>
                <a:spcPct val="200000"/>
              </a:lnSpc>
              <a:spcAft>
                <a:spcPts val="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p:txBody>
      </p:sp>
    </p:spTree>
    <p:extLst>
      <p:ext uri="{BB962C8B-B14F-4D97-AF65-F5344CB8AC3E}">
        <p14:creationId xmlns:p14="http://schemas.microsoft.com/office/powerpoint/2010/main" val="2124495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3987" y="863583"/>
          <a:ext cx="11109434" cy="5369053"/>
        </p:xfrm>
        <a:graphic>
          <a:graphicData uri="http://schemas.openxmlformats.org/drawingml/2006/table">
            <a:tbl>
              <a:tblPr rtl="1"/>
              <a:tblGrid>
                <a:gridCol w="1281145">
                  <a:extLst>
                    <a:ext uri="{9D8B030D-6E8A-4147-A177-3AD203B41FA5}">
                      <a16:colId xmlns:a16="http://schemas.microsoft.com/office/drawing/2014/main" val="20000"/>
                    </a:ext>
                  </a:extLst>
                </a:gridCol>
                <a:gridCol w="7775260">
                  <a:extLst>
                    <a:ext uri="{9D8B030D-6E8A-4147-A177-3AD203B41FA5}">
                      <a16:colId xmlns:a16="http://schemas.microsoft.com/office/drawing/2014/main" val="20001"/>
                    </a:ext>
                  </a:extLst>
                </a:gridCol>
                <a:gridCol w="2053029">
                  <a:extLst>
                    <a:ext uri="{9D8B030D-6E8A-4147-A177-3AD203B41FA5}">
                      <a16:colId xmlns:a16="http://schemas.microsoft.com/office/drawing/2014/main" val="20002"/>
                    </a:ext>
                  </a:extLst>
                </a:gridCol>
              </a:tblGrid>
              <a:tr h="275487">
                <a:tc>
                  <a:txBody>
                    <a:bodyPr/>
                    <a:lstStyle/>
                    <a:p>
                      <a:pPr algn="justLow" rtl="1">
                        <a:lnSpc>
                          <a:spcPct val="107000"/>
                        </a:lnSpc>
                        <a:spcAft>
                          <a:spcPts val="0"/>
                        </a:spcAft>
                      </a:pPr>
                      <a:endParaRPr lang="fa-IR" sz="1600" dirty="0">
                        <a:solidFill>
                          <a:schemeClr val="tx1"/>
                        </a:solidFill>
                        <a:latin typeface="Times New Roman"/>
                        <a:ea typeface="MS Mincho"/>
                        <a:cs typeface="B Lotus"/>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600" dirty="0">
                        <a:solidFill>
                          <a:schemeClr val="tx1"/>
                        </a:solidFil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endParaRPr lang="fa-IR" sz="1600" dirty="0">
                        <a:solidFill>
                          <a:schemeClr val="tx1"/>
                        </a:solidFill>
                        <a:latin typeface="Times New Roman"/>
                        <a:ea typeface="MS Mincho"/>
                        <a:cs typeface="B Lotus"/>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4067">
                <a:tc>
                  <a:txBody>
                    <a:bodyPr/>
                    <a:lstStyle/>
                    <a:p>
                      <a:pPr algn="just" rtl="1">
                        <a:lnSpc>
                          <a:spcPct val="107000"/>
                        </a:lnSpc>
                        <a:spcAft>
                          <a:spcPts val="0"/>
                        </a:spcAft>
                      </a:pPr>
                      <a:r>
                        <a:rPr lang="fa-IR" sz="1600" dirty="0">
                          <a:latin typeface="Times New Roman"/>
                          <a:ea typeface="MS Mincho"/>
                          <a:cs typeface="B Lotus"/>
                        </a:rPr>
                        <a:t>استحصال منابع طبیعی در راستای اهداف:</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1600" dirty="0">
                          <a:latin typeface="Times New Roman"/>
                          <a:ea typeface="MS Mincho"/>
                          <a:cs typeface="B Lotus"/>
                        </a:rPr>
                        <a:t>شناسایی و استخراج منابع طبیعی کشور به منظور استفاده از موهبت‌های الهی و ارتقای کیفیت زندگی (اکتشاف و استخراج صنعت نفت) </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fa-IR" sz="1600">
                          <a:latin typeface="Times New Roman"/>
                          <a:ea typeface="MS Mincho"/>
                          <a:cs typeface="B Lotus"/>
                        </a:rPr>
                        <a:t>با هدف بهره‌برداری از منابع طبیعی، نیاز به فناوری بوده است.</a:t>
                      </a:r>
                      <a:endParaRPr lang="en-US" sz="160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5497">
                <a:tc rowSpan="3">
                  <a:txBody>
                    <a:bodyPr/>
                    <a:lstStyle/>
                    <a:p>
                      <a:pPr algn="ctr" rtl="1">
                        <a:lnSpc>
                          <a:spcPct val="107000"/>
                        </a:lnSpc>
                        <a:spcAft>
                          <a:spcPts val="0"/>
                        </a:spcAft>
                      </a:pPr>
                      <a:r>
                        <a:rPr lang="fa-IR" sz="1600" dirty="0">
                          <a:latin typeface="Times New Roman"/>
                          <a:ea typeface="MS Mincho"/>
                          <a:cs typeface="B Lotus"/>
                        </a:rPr>
                        <a:t>جایگزینی واردات در راستای اهداف:</a:t>
                      </a:r>
                      <a:endParaRPr lang="en-US" sz="1600" dirty="0">
                        <a:latin typeface="Calibri"/>
                        <a:ea typeface="Calibri"/>
                        <a:cs typeface="Arial"/>
                      </a:endParaRPr>
                    </a:p>
                  </a:txBody>
                  <a:tcPr marL="60949" marR="60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1600" dirty="0">
                          <a:latin typeface="Times New Roman"/>
                          <a:ea typeface="MS Mincho"/>
                          <a:cs typeface="B Lotus"/>
                        </a:rPr>
                        <a:t>برخی محصولات وارداتی مواد اولیه آنها در داخل کشور موجود بوده و به خارج از کشور صادر می‌گردیده و محصول مورد نیاز به کشور وارد می‌شده است. </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07000"/>
                        </a:lnSpc>
                        <a:spcAft>
                          <a:spcPts val="0"/>
                        </a:spcAft>
                      </a:pPr>
                      <a:r>
                        <a:rPr lang="fa-IR" sz="1600" dirty="0">
                          <a:latin typeface="Times New Roman"/>
                          <a:ea typeface="MS Mincho"/>
                          <a:cs typeface="B Lotus"/>
                        </a:rPr>
                        <a:t>با هدف تولید محصول نهایی در داخل کشور، نیاز به فناوری تولید آن محصولات بوده است.</a:t>
                      </a:r>
                      <a:endParaRPr lang="en-US" sz="1600" dirty="0">
                        <a:latin typeface="Calibri"/>
                        <a:ea typeface="Calibri"/>
                        <a:cs typeface="Arial"/>
                      </a:endParaRPr>
                    </a:p>
                  </a:txBody>
                  <a:tcPr marL="60949" marR="60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4067">
                <a:tc vMerge="1">
                  <a:txBody>
                    <a:bodyPr/>
                    <a:lstStyle/>
                    <a:p>
                      <a:endParaRPr lang="en-US"/>
                    </a:p>
                  </a:txBody>
                  <a:tcPr/>
                </a:tc>
                <a:tc>
                  <a:txBody>
                    <a:bodyPr/>
                    <a:lstStyle/>
                    <a:p>
                      <a:pPr algn="just" rtl="1">
                        <a:lnSpc>
                          <a:spcPct val="107000"/>
                        </a:lnSpc>
                        <a:spcAft>
                          <a:spcPts val="0"/>
                        </a:spcAft>
                      </a:pPr>
                      <a:r>
                        <a:rPr lang="fa-IR" sz="1600" dirty="0">
                          <a:latin typeface="Times New Roman"/>
                          <a:ea typeface="MS Mincho"/>
                          <a:cs typeface="B Lotus"/>
                        </a:rPr>
                        <a:t>برخی محصولات وارداتی مواد اولیه آنها در داخل کشور موجود نبوده ولی حاشیه قیمت آنها نسبت به مواد اولیه بسیار بالا بوده و یا حجم نیاز داخلی کشور بسیار بالاست و باعث ایجاد انگیزه برای واردات مواد اولیه و تولید آن محصولات در داخل کشور گردیده است. </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545497">
                <a:tc vMerge="1">
                  <a:txBody>
                    <a:bodyPr/>
                    <a:lstStyle/>
                    <a:p>
                      <a:endParaRPr lang="en-US"/>
                    </a:p>
                  </a:txBody>
                  <a:tcPr/>
                </a:tc>
                <a:tc>
                  <a:txBody>
                    <a:bodyPr/>
                    <a:lstStyle/>
                    <a:p>
                      <a:pPr algn="just" rtl="1">
                        <a:lnSpc>
                          <a:spcPct val="107000"/>
                        </a:lnSpc>
                        <a:spcAft>
                          <a:spcPts val="0"/>
                        </a:spcAft>
                      </a:pPr>
                      <a:r>
                        <a:rPr lang="fa-IR" sz="1600" dirty="0">
                          <a:latin typeface="Times New Roman"/>
                          <a:ea typeface="MS Mincho"/>
                          <a:cs typeface="B Lotus"/>
                        </a:rPr>
                        <a:t>برخی محصولات وارداتی به دلایل استراتژیک (ضرورت استقلال سیاسی و اقتصادی کشور و...) خودکفائی در آنها را الزامی است. </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4"/>
                  </a:ext>
                </a:extLst>
              </a:tr>
              <a:tr h="545497">
                <a:tc rowSpan="2">
                  <a:txBody>
                    <a:bodyPr/>
                    <a:lstStyle/>
                    <a:p>
                      <a:pPr algn="ctr" rtl="1">
                        <a:lnSpc>
                          <a:spcPct val="107000"/>
                        </a:lnSpc>
                        <a:spcAft>
                          <a:spcPts val="0"/>
                        </a:spcAft>
                      </a:pPr>
                      <a:r>
                        <a:rPr lang="fa-IR" sz="1600" dirty="0">
                          <a:latin typeface="Times New Roman"/>
                          <a:ea typeface="MS Mincho"/>
                          <a:cs typeface="B Lotus"/>
                        </a:rPr>
                        <a:t>توسعه صادرات در راستای اهداف:</a:t>
                      </a:r>
                      <a:endParaRPr lang="en-US" sz="1600" dirty="0">
                        <a:latin typeface="Calibri"/>
                        <a:ea typeface="Calibri"/>
                        <a:cs typeface="Arial"/>
                      </a:endParaRPr>
                    </a:p>
                  </a:txBody>
                  <a:tcPr marL="60949" marR="60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fa-IR" sz="1600" dirty="0">
                          <a:latin typeface="Times New Roman"/>
                          <a:ea typeface="MS Mincho"/>
                          <a:cs typeface="B Lotus"/>
                        </a:rPr>
                        <a:t>مواد اولیه‌ای در کشور تولید و صادر می‌گردد که در صورت تبدیل به محصولات نهایی ارزش افزوده بالاتری برای کشور ایجاد می‌نماید. </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07000"/>
                        </a:lnSpc>
                        <a:spcAft>
                          <a:spcPts val="0"/>
                        </a:spcAft>
                      </a:pPr>
                      <a:r>
                        <a:rPr lang="fa-IR" sz="1600" dirty="0">
                          <a:latin typeface="Times New Roman"/>
                          <a:ea typeface="MS Mincho"/>
                          <a:cs typeface="B Lotus"/>
                        </a:rPr>
                        <a:t>با هدف فرآورش بیشتر مواد اولیه صادراتی در داخل کشور، نیاز به فناوری فرآورش آن محصولات بوده است.</a:t>
                      </a:r>
                      <a:endParaRPr lang="en-US" sz="1600" dirty="0">
                        <a:latin typeface="Calibri"/>
                        <a:ea typeface="Calibri"/>
                        <a:cs typeface="Arial"/>
                      </a:endParaRPr>
                    </a:p>
                  </a:txBody>
                  <a:tcPr marL="60949" marR="60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7947">
                <a:tc vMerge="1">
                  <a:txBody>
                    <a:bodyPr/>
                    <a:lstStyle/>
                    <a:p>
                      <a:endParaRPr lang="en-US"/>
                    </a:p>
                  </a:txBody>
                  <a:tcPr/>
                </a:tc>
                <a:tc>
                  <a:txBody>
                    <a:bodyPr/>
                    <a:lstStyle/>
                    <a:p>
                      <a:pPr algn="justLow" rtl="1">
                        <a:lnSpc>
                          <a:spcPct val="107000"/>
                        </a:lnSpc>
                        <a:spcAft>
                          <a:spcPts val="0"/>
                        </a:spcAft>
                      </a:pPr>
                      <a:r>
                        <a:rPr lang="fa-IR" sz="1600" dirty="0">
                          <a:latin typeface="Times New Roman"/>
                          <a:ea typeface="MS Mincho"/>
                          <a:cs typeface="B Lotus"/>
                        </a:rPr>
                        <a:t>مواد اولیه‌ای در کشور تولید و صادر می‌گردد که فرآورش آنها منجر به سهولت صادرات و کاهش هزینه صادراتی می‌گردد. </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6"/>
                  </a:ext>
                </a:extLst>
              </a:tr>
              <a:tr h="545497">
                <a:tc rowSpan="2">
                  <a:txBody>
                    <a:bodyPr/>
                    <a:lstStyle/>
                    <a:p>
                      <a:pPr algn="ctr" rtl="1">
                        <a:lnSpc>
                          <a:spcPct val="107000"/>
                        </a:lnSpc>
                        <a:spcAft>
                          <a:spcPts val="0"/>
                        </a:spcAft>
                      </a:pPr>
                      <a:r>
                        <a:rPr lang="fa-IR" sz="1600" dirty="0">
                          <a:latin typeface="Times New Roman"/>
                          <a:ea typeface="MS Mincho"/>
                          <a:cs typeface="B Lotus"/>
                        </a:rPr>
                        <a:t>ارتقای توان رقابتی در راستای اهداف:</a:t>
                      </a:r>
                      <a:endParaRPr lang="en-US" sz="1600" dirty="0">
                        <a:latin typeface="Calibri"/>
                        <a:ea typeface="Calibri"/>
                        <a:cs typeface="Arial"/>
                      </a:endParaRPr>
                    </a:p>
                  </a:txBody>
                  <a:tcPr marL="60949" marR="60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fa-IR" sz="1600" dirty="0">
                          <a:latin typeface="Times New Roman"/>
                          <a:ea typeface="MS Mincho"/>
                          <a:cs typeface="B Lotus"/>
                        </a:rPr>
                        <a:t>در مواردی برخی شرکت‌ها در راستای کاهش هزینه نسبت به رقبای داخلی و یا افزایش بهره‌وری و ایجاد کیفیت بهتر برای مشتریان، بدنبال فناوری‌های سطح بالاتر بوده‌اند.</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07000"/>
                        </a:lnSpc>
                        <a:spcAft>
                          <a:spcPts val="0"/>
                        </a:spcAft>
                      </a:pPr>
                      <a:r>
                        <a:rPr lang="fa-IR" sz="1600" dirty="0">
                          <a:latin typeface="Times New Roman"/>
                          <a:ea typeface="MS Mincho"/>
                          <a:cs typeface="B Lotus"/>
                        </a:rPr>
                        <a:t>با هدف ارتقای سیستم تولیدی، نیاز به ارتقای فناوری موجود می‌باشد.</a:t>
                      </a:r>
                      <a:endParaRPr lang="en-US" sz="1600" dirty="0">
                        <a:latin typeface="Calibri"/>
                        <a:ea typeface="Calibri"/>
                        <a:cs typeface="Arial"/>
                      </a:endParaRPr>
                    </a:p>
                  </a:txBody>
                  <a:tcPr marL="60949" marR="60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45497">
                <a:tc vMerge="1">
                  <a:txBody>
                    <a:bodyPr/>
                    <a:lstStyle/>
                    <a:p>
                      <a:endParaRPr lang="en-US"/>
                    </a:p>
                  </a:txBody>
                  <a:tcPr/>
                </a:tc>
                <a:tc>
                  <a:txBody>
                    <a:bodyPr/>
                    <a:lstStyle/>
                    <a:p>
                      <a:pPr algn="justLow" rtl="1">
                        <a:lnSpc>
                          <a:spcPct val="107000"/>
                        </a:lnSpc>
                        <a:spcAft>
                          <a:spcPts val="0"/>
                        </a:spcAft>
                      </a:pPr>
                      <a:r>
                        <a:rPr lang="fa-IR" sz="1600" dirty="0">
                          <a:latin typeface="Times New Roman"/>
                          <a:ea typeface="MS Mincho"/>
                          <a:cs typeface="B Lotus"/>
                        </a:rPr>
                        <a:t>در موارد معدودی نیز شرکت‌های صادرات-محور در راستای ارتقای خود به سطح کیفی مورد انتظار بازارهای هدف جهانی و الزامات استانداردهای بین‌المللی بدنبال فناوری‌های سطح بالاتر بوده‌اند.</a:t>
                      </a:r>
                      <a:endParaRPr lang="en-US" sz="1600" dirty="0">
                        <a:latin typeface="Calibri"/>
                        <a:ea typeface="Calibri"/>
                        <a:cs typeface="Arial"/>
                      </a:endParaRPr>
                    </a:p>
                  </a:txBody>
                  <a:tcPr marL="60949" marR="60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3" name="Title 1"/>
          <p:cNvSpPr>
            <a:spLocks noGrp="1"/>
          </p:cNvSpPr>
          <p:nvPr>
            <p:ph type="title"/>
          </p:nvPr>
        </p:nvSpPr>
        <p:spPr>
          <a:xfrm>
            <a:off x="816700" y="196962"/>
            <a:ext cx="10245864" cy="688409"/>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مهمترین دلایل نیاز به فناوری در صنعت نفت کشور</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Tree>
    <p:extLst>
      <p:ext uri="{BB962C8B-B14F-4D97-AF65-F5344CB8AC3E}">
        <p14:creationId xmlns:p14="http://schemas.microsoft.com/office/powerpoint/2010/main" val="357605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16700" y="239006"/>
            <a:ext cx="10245864" cy="885605"/>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وضعیت </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فناوری صنعت نفت کشور</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 ایران</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2531" name="Content Placeholder 2"/>
          <p:cNvSpPr>
            <a:spLocks noGrp="1"/>
          </p:cNvSpPr>
          <p:nvPr>
            <p:ph idx="1"/>
          </p:nvPr>
        </p:nvSpPr>
        <p:spPr/>
        <p:txBody>
          <a:bodyPr/>
          <a:lstStyle/>
          <a:p>
            <a:pPr algn="just" rtl="1"/>
            <a:r>
              <a:rPr lang="ar-SA" altLang="fa-IR" sz="2400" b="1" dirty="0">
                <a:cs typeface="B Nazanin" panose="00000400000000000000" pitchFamily="2" charset="-78"/>
              </a:rPr>
              <a:t>صنعت نفت ایران از ابتدای فعالیت تا به امروز مسیر توسعه را مبتنی بر بهره برداری و تولید به جای توسعه مبتنی بر فناوری قرار داده است</a:t>
            </a:r>
            <a:r>
              <a:rPr lang="fa-IR" altLang="fa-IR" sz="2400" b="1" dirty="0">
                <a:cs typeface="B Nazanin" panose="00000400000000000000" pitchFamily="2" charset="-78"/>
              </a:rPr>
              <a:t>.</a:t>
            </a:r>
            <a:r>
              <a:rPr lang="ar-SA" altLang="fa-IR" sz="2400" b="1" dirty="0">
                <a:cs typeface="B Nazanin" panose="00000400000000000000" pitchFamily="2" charset="-78"/>
              </a:rPr>
              <a:t> </a:t>
            </a:r>
            <a:endParaRPr lang="fa-IR" altLang="fa-IR" sz="2400" b="1" dirty="0">
              <a:cs typeface="B Nazanin" panose="00000400000000000000" pitchFamily="2" charset="-78"/>
            </a:endParaRPr>
          </a:p>
          <a:p>
            <a:pPr algn="just" rtl="1"/>
            <a:endParaRPr lang="fa-IR" altLang="fa-IR" sz="2400" b="1" dirty="0">
              <a:cs typeface="B Nazanin" panose="00000400000000000000" pitchFamily="2" charset="-78"/>
            </a:endParaRPr>
          </a:p>
          <a:p>
            <a:pPr algn="just" rtl="1"/>
            <a:r>
              <a:rPr lang="ar-SA" altLang="fa-IR" sz="2400" b="1" dirty="0">
                <a:cs typeface="B Nazanin" panose="00000400000000000000" pitchFamily="2" charset="-78"/>
              </a:rPr>
              <a:t>علی‌رغم پیشرفت­های بعد از انقلاب اسلامی و خصوصاً سال­های اخیر و ورود به عرصه تعمیر و نگهداری، ساخت و تولید و حتی در سطح محدودتری به عرصه طراحی و مهندسی کماکان وزن عمده توانمندی فناورانه صنعت نفت ایران در حوزۀ بهره­برداری است.</a:t>
            </a:r>
            <a:endParaRPr lang="fa-IR" altLang="fa-IR" sz="2400" b="1" dirty="0">
              <a:cs typeface="B Nazanin" panose="00000400000000000000" pitchFamily="2" charset="-78"/>
            </a:endParaRPr>
          </a:p>
          <a:p>
            <a:pPr algn="just"/>
            <a:endParaRPr lang="fa-IR" altLang="fa-IR" sz="2400" b="1" dirty="0">
              <a:cs typeface="B Nazanin" panose="00000400000000000000" pitchFamily="2" charset="-78"/>
            </a:endParaRPr>
          </a:p>
          <a:p>
            <a:pPr algn="just"/>
            <a:r>
              <a:rPr lang="fa-IR" altLang="fa-IR" sz="2400" b="1" dirty="0">
                <a:cs typeface="B Nazanin" panose="00000400000000000000" pitchFamily="2" charset="-78"/>
              </a:rPr>
              <a:t>رویکرد </a:t>
            </a:r>
            <a:r>
              <a:rPr lang="ar-SA" altLang="fa-IR" sz="2400" b="1" dirty="0">
                <a:cs typeface="B Nazanin" panose="00000400000000000000" pitchFamily="2" charset="-78"/>
              </a:rPr>
              <a:t>بهره برداری </a:t>
            </a:r>
            <a:r>
              <a:rPr lang="fa-IR" altLang="fa-IR" sz="2400" b="1" dirty="0">
                <a:cs typeface="B Nazanin" panose="00000400000000000000" pitchFamily="2" charset="-78"/>
              </a:rPr>
              <a:t>با بكارگيري شيوه</a:t>
            </a:r>
            <a:r>
              <a:rPr lang="en-US" altLang="fa-IR" sz="2400" b="1" dirty="0">
                <a:cs typeface="B Nazanin" panose="00000400000000000000" pitchFamily="2" charset="-78"/>
              </a:rPr>
              <a:t>‌</a:t>
            </a:r>
            <a:r>
              <a:rPr lang="fa-IR" altLang="fa-IR" sz="2400" b="1" dirty="0">
                <a:cs typeface="B Nazanin" panose="00000400000000000000" pitchFamily="2" charset="-78"/>
              </a:rPr>
              <a:t>هاي انتقال فناوری مشاركت در توليد (در بالادست) و خريد ليسانس (در پايين دست) كه نقش آفريني داخلي در سطوح مذكور را كم مي</a:t>
            </a:r>
            <a:r>
              <a:rPr lang="en-US" altLang="fa-IR" sz="2400" b="1" dirty="0">
                <a:cs typeface="B Nazanin" panose="00000400000000000000" pitchFamily="2" charset="-78"/>
              </a:rPr>
              <a:t>‌</a:t>
            </a:r>
            <a:r>
              <a:rPr lang="fa-IR" altLang="fa-IR" sz="2400" b="1" dirty="0">
                <a:cs typeface="B Nazanin" panose="00000400000000000000" pitchFamily="2" charset="-78"/>
              </a:rPr>
              <a:t>كند، تشديد شده است.</a:t>
            </a:r>
            <a:endParaRPr lang="en-US" altLang="fa-IR" sz="2400" b="1" dirty="0">
              <a:cs typeface="B Nazanin" panose="00000400000000000000" pitchFamily="2" charset="-78"/>
            </a:endParaRPr>
          </a:p>
          <a:p>
            <a:pPr algn="just" rtl="1">
              <a:buFont typeface="Arial" panose="020B0604020202020204" pitchFamily="34" charset="0"/>
              <a:buNone/>
            </a:pPr>
            <a:endParaRPr lang="fa-IR" altLang="fa-IR" sz="2400" b="1" dirty="0">
              <a:cs typeface="B Nazanin" panose="00000400000000000000" pitchFamily="2" charset="-78"/>
            </a:endParaRPr>
          </a:p>
          <a:p>
            <a:pPr algn="just" rtl="1"/>
            <a:endParaRPr lang="en-US" altLang="fa-IR" sz="2400" b="1" dirty="0">
              <a:cs typeface="B Nazanin" panose="00000400000000000000" pitchFamily="2" charset="-78"/>
            </a:endParaRPr>
          </a:p>
          <a:p>
            <a:pPr algn="just" rtl="1"/>
            <a:endParaRPr lang="en-US" altLang="fa-IR" b="1" dirty="0"/>
          </a:p>
        </p:txBody>
      </p:sp>
    </p:spTree>
    <p:extLst>
      <p:ext uri="{BB962C8B-B14F-4D97-AF65-F5344CB8AC3E}">
        <p14:creationId xmlns:p14="http://schemas.microsoft.com/office/powerpoint/2010/main" val="384099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16700" y="228497"/>
            <a:ext cx="10245864" cy="685908"/>
          </a:xfrm>
        </p:spPr>
        <p:txBody>
          <a:bodyPr/>
          <a:lstStyle/>
          <a:p>
            <a:pPr algn="ctr" rtl="1"/>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برآیند کلی توان</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مندی</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 فناوری صنعت </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نفت ایران</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3555" name="Content Placeholder 2"/>
          <p:cNvSpPr>
            <a:spLocks noGrp="1"/>
          </p:cNvSpPr>
          <p:nvPr>
            <p:ph idx="1"/>
          </p:nvPr>
        </p:nvSpPr>
        <p:spPr/>
        <p:txBody>
          <a:bodyPr/>
          <a:lstStyle/>
          <a:p>
            <a:endParaRPr lang="fa-IR" altLang="fa-IR"/>
          </a:p>
        </p:txBody>
      </p:sp>
      <p:pic>
        <p:nvPicPr>
          <p:cNvPr id="23556" name="Picture 37" descr="Description: Description: C:\Users\User\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545" y="1593851"/>
            <a:ext cx="64087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43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16700" y="249516"/>
            <a:ext cx="10245864" cy="706929"/>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حرکت صنعت نفت ایران در جهت توسعه فناوری</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p:txBody>
          <a:bodyPr/>
          <a:lstStyle/>
          <a:p>
            <a:pPr algn="just" rtl="1"/>
            <a:r>
              <a:rPr lang="ar-SA" altLang="fa-IR" sz="2400" b="1" dirty="0">
                <a:cs typeface="B Nazanin" panose="00000400000000000000" pitchFamily="2" charset="-78"/>
              </a:rPr>
              <a:t>بر اساس نیاز به </a:t>
            </a:r>
            <a:r>
              <a:rPr lang="fa-IR" altLang="fa-IR" sz="2400" b="1" dirty="0">
                <a:cs typeface="B Nazanin" panose="00000400000000000000" pitchFamily="2" charset="-78"/>
              </a:rPr>
              <a:t>جایگزینی واردات (و در مواردی </a:t>
            </a:r>
            <a:r>
              <a:rPr lang="ar-SA" altLang="fa-IR" sz="2400" b="1" dirty="0">
                <a:cs typeface="B Nazanin" panose="00000400000000000000" pitchFamily="2" charset="-78"/>
              </a:rPr>
              <a:t>پیشرفت فناورانه و خلق مزیت رقابتی مبتنی بر فناوری</a:t>
            </a:r>
            <a:r>
              <a:rPr lang="fa-IR" altLang="fa-IR" sz="2400" b="1" dirty="0">
                <a:cs typeface="B Nazanin" panose="00000400000000000000" pitchFamily="2" charset="-78"/>
              </a:rPr>
              <a:t>)</a:t>
            </a:r>
            <a:r>
              <a:rPr lang="ar-SA" altLang="fa-IR" sz="2400" b="1" dirty="0">
                <a:cs typeface="B Nazanin" panose="00000400000000000000" pitchFamily="2" charset="-78"/>
              </a:rPr>
              <a:t>، صنعت نفت کشور اقدام به تعریف ساختارها و مکانیزم‌هایی برای بخش پژوهش و فناوری نموده و طرح‌ها و پروژه‌های زیادی نیز با مشارکت دانشگاه‌ها و سازمان‌های پژوهش و فناوری تعریف و اجرا کرده است. </a:t>
            </a:r>
            <a:endParaRPr lang="fa-IR" altLang="fa-IR" sz="2400" b="1" dirty="0">
              <a:cs typeface="B Nazanin" panose="00000400000000000000" pitchFamily="2" charset="-78"/>
            </a:endParaRPr>
          </a:p>
          <a:p>
            <a:pPr algn="just" rtl="1"/>
            <a:endParaRPr lang="fa-IR" altLang="fa-IR" sz="2400" b="1" dirty="0">
              <a:cs typeface="B Nazanin" panose="00000400000000000000" pitchFamily="2" charset="-78"/>
            </a:endParaRPr>
          </a:p>
          <a:p>
            <a:pPr algn="just" rtl="1"/>
            <a:r>
              <a:rPr lang="ar-SA" altLang="fa-IR" sz="2400" b="1" dirty="0">
                <a:cs typeface="B Nazanin" panose="00000400000000000000" pitchFamily="2" charset="-78"/>
              </a:rPr>
              <a:t>در این ساختار، شرکت‌های صنعت نفت به عنوان یک شرکت دولتی </a:t>
            </a:r>
            <a:r>
              <a:rPr lang="fa-IR" altLang="fa-IR" sz="2400" b="1" dirty="0">
                <a:cs typeface="B Nazanin" panose="00000400000000000000" pitchFamily="2" charset="-78"/>
              </a:rPr>
              <a:t>متقاضی </a:t>
            </a:r>
            <a:r>
              <a:rPr lang="ar-SA" altLang="fa-IR" sz="2400" b="1" dirty="0">
                <a:cs typeface="B Nazanin" panose="00000400000000000000" pitchFamily="2" charset="-78"/>
              </a:rPr>
              <a:t>پژوهش و فناوری بوده و در هدایت طرح‌ها و پروژه‌ها نقش پررنگی داشته است. با این حال، بررسی‌ها نشان می‌دهد طرح‌های توسعه فناوری در حوزه صنعت نفت کشور تا کنون نتوانسته‌اند انتظارات و اهداف از پیش تعیین شده برای آن‌ها را محقق سازند.</a:t>
            </a:r>
            <a:endParaRPr lang="fa-IR" altLang="fa-IR" sz="2400" b="1" dirty="0">
              <a:cs typeface="B Nazanin" panose="00000400000000000000" pitchFamily="2" charset="-78"/>
            </a:endParaRPr>
          </a:p>
          <a:p>
            <a:pPr algn="just" rtl="1">
              <a:buFont typeface="Arial" panose="020B0604020202020204" pitchFamily="34" charset="0"/>
              <a:buNone/>
            </a:pPr>
            <a:endParaRPr lang="en-US" altLang="fa-IR" sz="2400" b="1" dirty="0">
              <a:cs typeface="B Nazanin" panose="00000400000000000000" pitchFamily="2" charset="-78"/>
            </a:endParaRPr>
          </a:p>
          <a:p>
            <a:pPr algn="just" rtl="1"/>
            <a:endParaRPr lang="en-US" altLang="fa-IR" sz="2400" b="1" dirty="0">
              <a:cs typeface="B Nazanin" panose="00000400000000000000" pitchFamily="2" charset="-78"/>
            </a:endParaRPr>
          </a:p>
        </p:txBody>
      </p:sp>
    </p:spTree>
    <p:extLst>
      <p:ext uri="{BB962C8B-B14F-4D97-AF65-F5344CB8AC3E}">
        <p14:creationId xmlns:p14="http://schemas.microsoft.com/office/powerpoint/2010/main" val="337070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4830" y="188913"/>
            <a:ext cx="9011336" cy="1143000"/>
          </a:xfrm>
        </p:spPr>
        <p:txBody>
          <a:bodyPr/>
          <a:lstStyle/>
          <a:p>
            <a:pPr algn="ctr" rtl="1"/>
            <a:r>
              <a:rPr lang="fa-IR" altLang="fa-IR" sz="2800" b="1" spc="-50" dirty="0" bmk="_Toc524258164">
                <a:ln>
                  <a:solidFill>
                    <a:schemeClr val="accent1">
                      <a:lumMod val="50000"/>
                    </a:schemeClr>
                  </a:solidFill>
                </a:ln>
                <a:solidFill>
                  <a:schemeClr val="accent2">
                    <a:lumMod val="50000"/>
                  </a:schemeClr>
                </a:solidFill>
                <a:cs typeface="B Titr" panose="00000700000000000000" pitchFamily="2" charset="-78"/>
              </a:rPr>
              <a:t>انواع روش‌های مورد استفاده برای اکتساب فناوری در صنعت نفت ایران</a:t>
            </a:r>
            <a:endParaRPr lang="en-US" altLang="fa-IR" sz="28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5603" name="Content Placeholder 2"/>
          <p:cNvSpPr>
            <a:spLocks noGrp="1"/>
          </p:cNvSpPr>
          <p:nvPr>
            <p:ph idx="1"/>
          </p:nvPr>
        </p:nvSpPr>
        <p:spPr>
          <a:xfrm>
            <a:off x="1824831" y="1412875"/>
            <a:ext cx="8229600" cy="4713288"/>
          </a:xfrm>
        </p:spPr>
        <p:txBody>
          <a:bodyPr/>
          <a:lstStyle/>
          <a:p>
            <a:pPr algn="just" rtl="1"/>
            <a:r>
              <a:rPr lang="ar-SA" altLang="fa-IR" sz="2400" dirty="0">
                <a:cs typeface="B Nazanin" panose="00000400000000000000" pitchFamily="2" charset="-78"/>
              </a:rPr>
              <a:t>ارتقای توانمندی فناورانه از طریق انتقال فناوری در چارچوب قراردادهاي نفتی، </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ارتقای توانمندی فناورانه از طریق برنامه‌های ساخت و بومی سازی تجهیزات، </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ارتقای توانمندی فناورانه (عمدتا ساخت تجهیزات) از طریق سرمایه‌گذاري خارجی در داخل، </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ارتقای توانمندی فناورانه از طریق انجام پژوهش و فناوری در داخل کشور و </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ارتقای توانمندی فناورانه از طریق توسعه شرکت‌های دانش بنیان </a:t>
            </a:r>
            <a:endParaRPr lang="en-US" altLang="fa-IR" sz="2400" dirty="0">
              <a:cs typeface="B Nazanin" panose="00000400000000000000" pitchFamily="2" charset="-78"/>
            </a:endParaRPr>
          </a:p>
          <a:p>
            <a:pPr algn="just" rtl="1"/>
            <a:endParaRPr lang="en-US" altLang="fa-IR" dirty="0">
              <a:cs typeface="B Nazanin" panose="00000400000000000000" pitchFamily="2" charset="-78"/>
            </a:endParaRPr>
          </a:p>
        </p:txBody>
      </p:sp>
    </p:spTree>
    <p:extLst>
      <p:ext uri="{BB962C8B-B14F-4D97-AF65-F5344CB8AC3E}">
        <p14:creationId xmlns:p14="http://schemas.microsoft.com/office/powerpoint/2010/main" val="163952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824830" y="188913"/>
            <a:ext cx="9074398" cy="1143000"/>
          </a:xfrm>
        </p:spPr>
        <p:txBody>
          <a:bodyPr/>
          <a:lstStyle/>
          <a:p>
            <a:pPr algn="ctr" rtl="1"/>
            <a:r>
              <a:rPr lang="fa-IR" altLang="fa-IR" sz="2800" b="1" spc="-50" dirty="0" bmk="_Toc524258164">
                <a:ln>
                  <a:solidFill>
                    <a:schemeClr val="accent1">
                      <a:lumMod val="50000"/>
                    </a:schemeClr>
                  </a:solidFill>
                </a:ln>
                <a:solidFill>
                  <a:schemeClr val="accent2">
                    <a:lumMod val="50000"/>
                  </a:schemeClr>
                </a:solidFill>
                <a:cs typeface="B Titr" panose="00000700000000000000" pitchFamily="2" charset="-78"/>
              </a:rPr>
              <a:t>انواع روش‌های مورد استفاده برای اکتساب فناوری در صنعت نفت ایران</a:t>
            </a:r>
            <a:endParaRPr lang="en-US" altLang="fa-IR" sz="28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6627" name="Content Placeholder 2"/>
          <p:cNvSpPr>
            <a:spLocks noGrp="1"/>
          </p:cNvSpPr>
          <p:nvPr>
            <p:ph idx="1"/>
          </p:nvPr>
        </p:nvSpPr>
        <p:spPr>
          <a:xfrm>
            <a:off x="1824831" y="1412875"/>
            <a:ext cx="8229600" cy="4713288"/>
          </a:xfrm>
        </p:spPr>
        <p:txBody>
          <a:bodyPr/>
          <a:lstStyle/>
          <a:p>
            <a:pPr algn="just" rtl="1"/>
            <a:r>
              <a:rPr lang="ar-SA" altLang="fa-IR" dirty="0">
                <a:cs typeface="B Nazanin" panose="00000400000000000000" pitchFamily="2" charset="-78"/>
              </a:rPr>
              <a:t> انتقال آموزشی فناوری (</a:t>
            </a:r>
            <a:r>
              <a:rPr lang="en-US" altLang="fa-IR" dirty="0">
                <a:cs typeface="B Nazanin" panose="00000400000000000000" pitchFamily="2" charset="-78"/>
              </a:rPr>
              <a:t>Education acquisition</a:t>
            </a:r>
            <a:r>
              <a:rPr lang="ar-SA" altLang="fa-IR" dirty="0">
                <a:cs typeface="B Nazanin" panose="00000400000000000000" pitchFamily="2" charset="-78"/>
              </a:rPr>
              <a:t>): در این شیوه از دانش افراد متخصص در یک حوزه فناورانه معین و یا افراد آشنا با یک شایستگی فناورانه معین برای اکتساب فناوری استفاده می‌شود.</a:t>
            </a:r>
            <a:endParaRPr lang="en-US" altLang="fa-IR" sz="2400" dirty="0">
              <a:cs typeface="B Nazanin" panose="00000400000000000000" pitchFamily="2" charset="-78"/>
            </a:endParaRPr>
          </a:p>
          <a:p>
            <a:pPr algn="just" rtl="1"/>
            <a:r>
              <a:rPr lang="en-US" altLang="fa-IR" dirty="0">
                <a:cs typeface="B Nazanin" panose="00000400000000000000" pitchFamily="2" charset="-78"/>
              </a:rPr>
              <a:t> </a:t>
            </a:r>
            <a:r>
              <a:rPr lang="ar-SA" altLang="fa-IR" dirty="0">
                <a:cs typeface="B Nazanin" panose="00000400000000000000" pitchFamily="2" charset="-78"/>
              </a:rPr>
              <a:t>این روش به دو شیوه انجام می‌پذیرد:</a:t>
            </a:r>
            <a:endParaRPr lang="en-US" altLang="fa-IR" sz="2400" dirty="0">
              <a:cs typeface="B Nazanin" panose="00000400000000000000" pitchFamily="2" charset="-78"/>
            </a:endParaRPr>
          </a:p>
          <a:p>
            <a:pPr lvl="1" algn="just" rtl="1"/>
            <a:r>
              <a:rPr lang="ar-SA" altLang="fa-IR" dirty="0">
                <a:cs typeface="B Nazanin" panose="00000400000000000000" pitchFamily="2" charset="-78"/>
              </a:rPr>
              <a:t>از طریق اعزام کارکنان (معمولا به خارج از کشور) نزد شرکت‌های صاحب فناوری برای یادگیری فناوری مورد نظر</a:t>
            </a:r>
            <a:endParaRPr lang="en-US" altLang="fa-IR" sz="2000" dirty="0">
              <a:cs typeface="B Nazanin" panose="00000400000000000000" pitchFamily="2" charset="-78"/>
            </a:endParaRPr>
          </a:p>
          <a:p>
            <a:pPr lvl="1" algn="just" rtl="1"/>
            <a:r>
              <a:rPr lang="ar-SA" altLang="fa-IR" dirty="0">
                <a:cs typeface="B Nazanin" panose="00000400000000000000" pitchFamily="2" charset="-78"/>
              </a:rPr>
              <a:t>استفاده از افراد کلیدی مرتبط با یک فناوری خاص (معمولا در خارج از کشور) برای یادگیری فناوری مورد نظر</a:t>
            </a:r>
            <a:endParaRPr lang="en-US" altLang="fa-IR" sz="2400" dirty="0">
              <a:cs typeface="B Nazanin" panose="00000400000000000000" pitchFamily="2" charset="-78"/>
            </a:endParaRPr>
          </a:p>
          <a:p>
            <a:pPr algn="just" rtl="1"/>
            <a:endParaRPr lang="en-US" altLang="fa-IR" dirty="0">
              <a:cs typeface="B Nazanin" panose="00000400000000000000" pitchFamily="2" charset="-78"/>
            </a:endParaRPr>
          </a:p>
        </p:txBody>
      </p:sp>
    </p:spTree>
    <p:extLst>
      <p:ext uri="{BB962C8B-B14F-4D97-AF65-F5344CB8AC3E}">
        <p14:creationId xmlns:p14="http://schemas.microsoft.com/office/powerpoint/2010/main" val="426087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16700" y="239006"/>
            <a:ext cx="10245864" cy="1325563"/>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نکته مهم</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9699" name="Content Placeholder 2"/>
          <p:cNvSpPr>
            <a:spLocks noGrp="1"/>
          </p:cNvSpPr>
          <p:nvPr>
            <p:ph idx="1"/>
          </p:nvPr>
        </p:nvSpPr>
        <p:spPr>
          <a:xfrm>
            <a:off x="1824831" y="2028498"/>
            <a:ext cx="8229600" cy="3776992"/>
          </a:xfrm>
        </p:spPr>
        <p:txBody>
          <a:bodyPr/>
          <a:lstStyle/>
          <a:p>
            <a:pPr algn="ctr" rtl="1">
              <a:buFont typeface="Arial" panose="020B0604020202020204" pitchFamily="34" charset="0"/>
              <a:buNone/>
            </a:pPr>
            <a:r>
              <a:rPr lang="fa-IR" altLang="fa-IR" sz="3200" b="1" dirty="0">
                <a:solidFill>
                  <a:srgbClr val="000000"/>
                </a:solidFill>
                <a:cs typeface="B Nazanin" panose="00000400000000000000" pitchFamily="2" charset="-78"/>
              </a:rPr>
              <a:t>در یک صنعت دارای رقابت مبتنی بر فناوری و نوآوری، </a:t>
            </a:r>
            <a:endParaRPr lang="fa-IR" altLang="fa-IR" sz="3600" b="1" dirty="0">
              <a:solidFill>
                <a:srgbClr val="000000"/>
              </a:solidFill>
              <a:cs typeface="B Nazanin" panose="00000400000000000000" pitchFamily="2" charset="-78"/>
            </a:endParaRPr>
          </a:p>
          <a:p>
            <a:pPr algn="ctr" rtl="1">
              <a:buFont typeface="Arial" panose="020B0604020202020204" pitchFamily="34" charset="0"/>
              <a:buNone/>
            </a:pPr>
            <a:endParaRPr lang="fa-IR" altLang="fa-IR" sz="3600" b="1" dirty="0">
              <a:solidFill>
                <a:srgbClr val="000000"/>
              </a:solidFill>
              <a:cs typeface="B Nazanin" panose="00000400000000000000" pitchFamily="2" charset="-78"/>
            </a:endParaRPr>
          </a:p>
          <a:p>
            <a:pPr algn="ctr">
              <a:buNone/>
            </a:pPr>
            <a:r>
              <a:rPr lang="fa-IR" altLang="fa-IR" sz="3600" b="1" dirty="0">
                <a:solidFill>
                  <a:srgbClr val="000000"/>
                </a:solidFill>
                <a:cs typeface="B Nazanin" panose="00000400000000000000" pitchFamily="2" charset="-78"/>
              </a:rPr>
              <a:t>در صورتی که برای بازیگری رقابت و رقابت‌پذیری مطرح نباشد، اساسا ماهیت و ضرورت دستیابی به فناوری برای آن بازیگر و در آن حیطه و مورد تردید است.</a:t>
            </a:r>
            <a:endParaRPr lang="en-US" altLang="fa-IR" sz="3600" b="1" dirty="0">
              <a:solidFill>
                <a:srgbClr val="000000"/>
              </a:solidFill>
              <a:cs typeface="B Nazanin" panose="00000400000000000000" pitchFamily="2" charset="-78"/>
            </a:endParaRPr>
          </a:p>
        </p:txBody>
      </p:sp>
    </p:spTree>
    <p:extLst>
      <p:ext uri="{BB962C8B-B14F-4D97-AF65-F5344CB8AC3E}">
        <p14:creationId xmlns:p14="http://schemas.microsoft.com/office/powerpoint/2010/main" val="289797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16700" y="228496"/>
            <a:ext cx="10245864" cy="1325563"/>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ارکان دارای وابستگی متقابل برای ارتقای توانمندی فناورانه در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pic>
        <p:nvPicPr>
          <p:cNvPr id="27651" name="Picture 2" descr="Untitl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445" y="1223969"/>
            <a:ext cx="561657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7452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1" y="1969159"/>
            <a:ext cx="8640763" cy="2192939"/>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پدیده گذار انرژی</a:t>
            </a:r>
          </a:p>
        </p:txBody>
      </p:sp>
      <p:sp>
        <p:nvSpPr>
          <p:cNvPr id="2" name="Rectangle 1"/>
          <p:cNvSpPr/>
          <p:nvPr/>
        </p:nvSpPr>
        <p:spPr>
          <a:xfrm>
            <a:off x="9511863" y="231229"/>
            <a:ext cx="2186151" cy="85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93482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700" y="187327"/>
            <a:ext cx="10245864" cy="1171574"/>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سناریوی‌های محتمل آینده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3" name="Content Placeholder 2"/>
          <p:cNvSpPr>
            <a:spLocks noGrp="1"/>
          </p:cNvSpPr>
          <p:nvPr>
            <p:ph idx="1"/>
          </p:nvPr>
        </p:nvSpPr>
        <p:spPr>
          <a:xfrm>
            <a:off x="816700" y="1346200"/>
            <a:ext cx="10245864" cy="4940300"/>
          </a:xfrm>
        </p:spPr>
        <p:txBody>
          <a:bodyPr/>
          <a:lstStyle/>
          <a:p>
            <a:r>
              <a:rPr lang="fa-IR" sz="2400" b="1" dirty="0">
                <a:latin typeface="Arial" pitchFamily="34" charset="0"/>
                <a:ea typeface="Calibri" pitchFamily="34" charset="0"/>
                <a:cs typeface="B Nazanin" pitchFamily="2" charset="-78"/>
              </a:rPr>
              <a:t>فلسفه قبلی حاکم بر صنعت نفت در کشورهای نفتخیز جهان:</a:t>
            </a:r>
          </a:p>
          <a:p>
            <a:pPr algn="ctr">
              <a:buNone/>
            </a:pPr>
            <a:r>
              <a:rPr lang="ar-SA" sz="2000" b="1" u="sng" dirty="0">
                <a:latin typeface="Arial" pitchFamily="34" charset="0"/>
                <a:ea typeface="Calibri" pitchFamily="34" charset="0"/>
                <a:cs typeface="B Nazanin" pitchFamily="2" charset="-78"/>
              </a:rPr>
              <a:t>نفت ثروت ملی و متعلق به نسل‌های آینده است و نباید استخراج، مصرف و تمام شو</a:t>
            </a:r>
            <a:r>
              <a:rPr lang="fa-IR" sz="2000" b="1" u="sng" dirty="0">
                <a:latin typeface="Arial" pitchFamily="34" charset="0"/>
                <a:ea typeface="Calibri" pitchFamily="34" charset="0"/>
                <a:cs typeface="B Nazanin" pitchFamily="2" charset="-78"/>
              </a:rPr>
              <a:t>د.</a:t>
            </a:r>
            <a:endParaRPr lang="en-US" sz="2000" u="sng" dirty="0"/>
          </a:p>
          <a:p>
            <a:endParaRPr lang="fa-IR" sz="1200" b="1" dirty="0">
              <a:latin typeface="Arial" pitchFamily="34" charset="0"/>
              <a:ea typeface="Calibri" pitchFamily="34" charset="0"/>
              <a:cs typeface="B Nazanin" pitchFamily="2" charset="-78"/>
            </a:endParaRPr>
          </a:p>
          <a:p>
            <a:r>
              <a:rPr lang="fa-IR" sz="2400" b="1" dirty="0">
                <a:latin typeface="Arial" pitchFamily="34" charset="0"/>
                <a:ea typeface="Calibri" pitchFamily="34" charset="0"/>
                <a:cs typeface="B Nazanin" pitchFamily="2" charset="-78"/>
              </a:rPr>
              <a:t>یکی از سناریوی‌های محتمل برای آینده صنعت نفت (گذار انرژی):</a:t>
            </a:r>
          </a:p>
          <a:p>
            <a:pPr lvl="0" algn="ctr">
              <a:buNone/>
            </a:pPr>
            <a:r>
              <a:rPr lang="en-US" sz="2000" b="1" u="sng" dirty="0" err="1">
                <a:latin typeface="Arial" pitchFamily="34" charset="0"/>
                <a:ea typeface="Calibri" pitchFamily="34" charset="0"/>
                <a:cs typeface="B Nazanin" pitchFamily="2" charset="-78"/>
              </a:rPr>
              <a:t>نوآوری</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در</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فناوری</a:t>
            </a:r>
            <a:r>
              <a:rPr lang="fa-IR"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عصر</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نفت</a:t>
            </a:r>
            <a:r>
              <a:rPr lang="en-US" sz="2000" b="1" u="sng" dirty="0">
                <a:latin typeface="Arial" pitchFamily="34" charset="0"/>
                <a:ea typeface="Calibri" pitchFamily="34" charset="0"/>
                <a:cs typeface="B Nazanin" pitchFamily="2" charset="-78"/>
              </a:rPr>
              <a:t> </a:t>
            </a:r>
            <a:r>
              <a:rPr lang="fa-IR" sz="2000" b="1" u="sng" dirty="0">
                <a:latin typeface="Arial" pitchFamily="34" charset="0"/>
                <a:ea typeface="Calibri" pitchFamily="34" charset="0"/>
                <a:cs typeface="B Nazanin" pitchFamily="2" charset="-78"/>
              </a:rPr>
              <a:t>را </a:t>
            </a:r>
            <a:r>
              <a:rPr lang="en-US" sz="2000" b="1" u="sng" dirty="0" err="1">
                <a:latin typeface="Arial" pitchFamily="34" charset="0"/>
                <a:ea typeface="Calibri" pitchFamily="34" charset="0"/>
                <a:cs typeface="B Nazanin" pitchFamily="2" charset="-78"/>
              </a:rPr>
              <a:t>خیلی</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زودتر</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از</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اینکه</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نفت</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تمام</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شود</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پایان</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خواهد</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داد</a:t>
            </a:r>
            <a:r>
              <a:rPr lang="en-US" sz="2000" b="1" u="sng" dirty="0">
                <a:latin typeface="Arial" pitchFamily="34" charset="0"/>
                <a:ea typeface="Calibri" pitchFamily="34" charset="0"/>
                <a:cs typeface="B Nazanin" pitchFamily="2" charset="-78"/>
              </a:rPr>
              <a:t> و </a:t>
            </a:r>
            <a:r>
              <a:rPr lang="en-US" sz="2000" b="1" u="sng" dirty="0" err="1">
                <a:latin typeface="Arial" pitchFamily="34" charset="0"/>
                <a:ea typeface="Calibri" pitchFamily="34" charset="0"/>
                <a:cs typeface="B Nazanin" pitchFamily="2" charset="-78"/>
              </a:rPr>
              <a:t>احتمال</a:t>
            </a:r>
            <a:r>
              <a:rPr lang="en-US" sz="2000" b="1" u="sng" dirty="0">
                <a:latin typeface="Arial" pitchFamily="34" charset="0"/>
                <a:ea typeface="Calibri" pitchFamily="34" charset="0"/>
                <a:cs typeface="B Nazanin" pitchFamily="2" charset="-78"/>
              </a:rPr>
              <a:t> </a:t>
            </a:r>
            <a:r>
              <a:rPr lang="fa-IR" sz="2000" b="1" u="sng" dirty="0">
                <a:latin typeface="Arial" pitchFamily="34" charset="0"/>
                <a:ea typeface="Calibri" pitchFamily="34" charset="0"/>
                <a:cs typeface="B Nazanin" pitchFamily="2" charset="-78"/>
              </a:rPr>
              <a:t>می‌رود </a:t>
            </a:r>
            <a:r>
              <a:rPr lang="en-US" sz="2000" b="1" u="sng" dirty="0" err="1">
                <a:latin typeface="Arial" pitchFamily="34" charset="0"/>
                <a:ea typeface="Calibri" pitchFamily="34" charset="0"/>
                <a:cs typeface="B Nazanin" pitchFamily="2" charset="-78"/>
              </a:rPr>
              <a:t>مقادیر</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زیادی</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از</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نفت</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جهان</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هرگز</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اکتشاف</a:t>
            </a:r>
            <a:r>
              <a:rPr lang="en-US" sz="2000" b="1" u="sng" dirty="0">
                <a:latin typeface="Arial" pitchFamily="34" charset="0"/>
                <a:ea typeface="Calibri" pitchFamily="34" charset="0"/>
                <a:cs typeface="B Nazanin" pitchFamily="2" charset="-78"/>
              </a:rPr>
              <a:t> و </a:t>
            </a:r>
            <a:r>
              <a:rPr lang="en-US" sz="2000" b="1" u="sng" dirty="0" err="1">
                <a:latin typeface="Arial" pitchFamily="34" charset="0"/>
                <a:ea typeface="Calibri" pitchFamily="34" charset="0"/>
                <a:cs typeface="B Nazanin" pitchFamily="2" charset="-78"/>
              </a:rPr>
              <a:t>تولید</a:t>
            </a:r>
            <a:r>
              <a:rPr lang="en-US" sz="2000" b="1" u="sng" dirty="0">
                <a:latin typeface="Arial" pitchFamily="34" charset="0"/>
                <a:ea typeface="Calibri" pitchFamily="34" charset="0"/>
                <a:cs typeface="B Nazanin" pitchFamily="2" charset="-78"/>
              </a:rPr>
              <a:t> </a:t>
            </a:r>
            <a:r>
              <a:rPr lang="en-US" sz="2000" b="1" u="sng" dirty="0" err="1">
                <a:latin typeface="Arial" pitchFamily="34" charset="0"/>
                <a:ea typeface="Calibri" pitchFamily="34" charset="0"/>
                <a:cs typeface="B Nazanin" pitchFamily="2" charset="-78"/>
              </a:rPr>
              <a:t>نشود</a:t>
            </a:r>
            <a:r>
              <a:rPr lang="fa-IR" sz="2000" b="1" u="sng" dirty="0">
                <a:latin typeface="Arial" pitchFamily="34" charset="0"/>
                <a:ea typeface="Calibri" pitchFamily="34" charset="0"/>
                <a:cs typeface="B Nazanin" pitchFamily="2" charset="-78"/>
              </a:rPr>
              <a:t>.</a:t>
            </a:r>
          </a:p>
          <a:p>
            <a:endParaRPr lang="fa-IR" sz="1000" b="1" dirty="0">
              <a:latin typeface="Arial" pitchFamily="34" charset="0"/>
              <a:ea typeface="Calibri" pitchFamily="34" charset="0"/>
              <a:cs typeface="B Nazanin" pitchFamily="2" charset="-78"/>
            </a:endParaRPr>
          </a:p>
          <a:p>
            <a:r>
              <a:rPr lang="fa-IR" sz="2400" b="1" dirty="0">
                <a:latin typeface="Arial" pitchFamily="34" charset="0"/>
                <a:ea typeface="Calibri" pitchFamily="34" charset="0"/>
                <a:cs typeface="B Nazanin" pitchFamily="2" charset="-78"/>
              </a:rPr>
              <a:t>فلسفه جدید حاکم بر صنعت نفت در کشورهای نفتخیز جهان:</a:t>
            </a:r>
          </a:p>
          <a:p>
            <a:pPr algn="ctr">
              <a:buNone/>
            </a:pPr>
            <a:r>
              <a:rPr lang="ar-SA" sz="2000" b="1" u="sng" dirty="0">
                <a:latin typeface="Arial" pitchFamily="34" charset="0"/>
                <a:ea typeface="Calibri" pitchFamily="34" charset="0"/>
                <a:cs typeface="B Nazanin" pitchFamily="2" charset="-78"/>
              </a:rPr>
              <a:t>دوره نفت تمام شده و باید سریع </a:t>
            </a:r>
            <a:r>
              <a:rPr lang="fa-IR" sz="2000" b="1" u="sng" dirty="0">
                <a:latin typeface="Arial" pitchFamily="34" charset="0"/>
                <a:ea typeface="Calibri" pitchFamily="34" charset="0"/>
                <a:cs typeface="B Nazanin" pitchFamily="2" charset="-78"/>
              </a:rPr>
              <a:t>همه منابع نفت موجود </a:t>
            </a:r>
            <a:r>
              <a:rPr lang="ar-SA" sz="2000" b="1" u="sng" dirty="0">
                <a:latin typeface="Arial" pitchFamily="34" charset="0"/>
                <a:ea typeface="Calibri" pitchFamily="34" charset="0"/>
                <a:cs typeface="B Nazanin" pitchFamily="2" charset="-78"/>
              </a:rPr>
              <a:t>استخراج و به فروش برسد و با پول آن برای نسل‌های آینده سرمایه‌گذاری کرد و ثروت آفرینی نمود.</a:t>
            </a:r>
            <a:endParaRPr lang="en-US" sz="2000" b="1" u="sng" dirty="0">
              <a:latin typeface="Arial" pitchFamily="34" charset="0"/>
              <a:ea typeface="Calibri" pitchFamily="34" charset="0"/>
              <a:cs typeface="B Nazanin" pitchFamily="2" charset="-78"/>
            </a:endParaRPr>
          </a:p>
          <a:p>
            <a:pPr algn="ctr">
              <a:buNone/>
            </a:pPr>
            <a:endParaRPr lang="fa-IR" sz="2800" b="1" dirty="0">
              <a:latin typeface="Arial" pitchFamily="34" charset="0"/>
              <a:ea typeface="Calibri" pitchFamily="34" charset="0"/>
              <a:cs typeface="B Nazanin" pitchFamily="2" charset="-78"/>
            </a:endParaRPr>
          </a:p>
          <a:p>
            <a:endParaRPr lang="en-US" sz="2400" dirty="0"/>
          </a:p>
        </p:txBody>
      </p:sp>
      <p:sp>
        <p:nvSpPr>
          <p:cNvPr id="4" name="Slide Number Placeholder 3"/>
          <p:cNvSpPr>
            <a:spLocks noGrp="1"/>
          </p:cNvSpPr>
          <p:nvPr>
            <p:ph type="sldNum" sz="quarter" idx="12"/>
          </p:nvPr>
        </p:nvSpPr>
        <p:spPr/>
        <p:txBody>
          <a:bodyPr/>
          <a:lstStyle/>
          <a:p>
            <a:fld id="{E3BB7F3E-70B1-497C-A7BD-443A5A4CF2A7}" type="slidenum">
              <a:rPr lang="fa-IR" smtClean="0"/>
              <a:pPr/>
              <a:t>29</a:t>
            </a:fld>
            <a:endParaRPr lang="fa-I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053431" y="1143000"/>
            <a:ext cx="7772400" cy="819150"/>
          </a:xfrm>
        </p:spPr>
        <p:txBody>
          <a:bodyPr/>
          <a:lstStyle/>
          <a:p>
            <a:pPr algn="ctr" rtl="1"/>
            <a:r>
              <a:rPr lang="fa-IR" altLang="fa-IR" sz="3200" b="1" dirty="0">
                <a:cs typeface="B Titr" panose="00000700000000000000" pitchFamily="2" charset="-78"/>
              </a:rPr>
              <a:t>شرط بقاء و پایداری کسب و کار</a:t>
            </a:r>
          </a:p>
        </p:txBody>
      </p:sp>
      <p:sp>
        <p:nvSpPr>
          <p:cNvPr id="4099" name="Content Placeholder 2"/>
          <p:cNvSpPr>
            <a:spLocks noGrp="1"/>
          </p:cNvSpPr>
          <p:nvPr>
            <p:ph idx="1"/>
          </p:nvPr>
        </p:nvSpPr>
        <p:spPr>
          <a:xfrm>
            <a:off x="2053431" y="2205039"/>
            <a:ext cx="7772400" cy="4319587"/>
          </a:xfrm>
        </p:spPr>
        <p:txBody>
          <a:bodyPr/>
          <a:lstStyle/>
          <a:p>
            <a:pPr algn="ctr" rtl="1">
              <a:buFontTx/>
              <a:buNone/>
            </a:pPr>
            <a:r>
              <a:rPr lang="fa-IR" altLang="fa-IR" sz="3600" b="1" dirty="0">
                <a:cs typeface="B Mitra" panose="00000400000000000000" pitchFamily="2" charset="-78"/>
              </a:rPr>
              <a:t>کسب و کارهای رقابت‌پذیر در صنایع رقابت‌پذیر</a:t>
            </a:r>
          </a:p>
          <a:p>
            <a:pPr algn="ctr" rtl="1">
              <a:buFontTx/>
              <a:buNone/>
            </a:pPr>
            <a:endParaRPr lang="fa-IR" altLang="fa-IR" sz="3600" b="1" dirty="0">
              <a:cs typeface="B Mitra" panose="00000400000000000000" pitchFamily="2" charset="-78"/>
            </a:endParaRPr>
          </a:p>
          <a:p>
            <a:pPr algn="ctr" rtl="1">
              <a:buFontTx/>
              <a:buNone/>
            </a:pPr>
            <a:r>
              <a:rPr lang="fa-IR" altLang="fa-IR" sz="3600" b="1" dirty="0">
                <a:cs typeface="B Mitra" panose="00000400000000000000" pitchFamily="2" charset="-78"/>
              </a:rPr>
              <a:t>صنعت نفت یک صنعت دارای رقابت مبتنی بر فناوری و نوآوری است. </a:t>
            </a:r>
          </a:p>
          <a:p>
            <a:pPr algn="ctr" rtl="1">
              <a:buFontTx/>
              <a:buNone/>
            </a:pPr>
            <a:endParaRPr lang="fa-IR" altLang="fa-IR" sz="3600" b="1" dirty="0">
              <a:cs typeface="B Mitra" panose="00000400000000000000" pitchFamily="2" charset="-78"/>
            </a:endParaRPr>
          </a:p>
          <a:p>
            <a:pPr algn="ctr" rtl="1">
              <a:buFontTx/>
              <a:buNone/>
            </a:pPr>
            <a:r>
              <a:rPr lang="fa-IR" altLang="fa-IR" sz="3600" b="1" dirty="0">
                <a:cs typeface="B Mitra" panose="00000400000000000000" pitchFamily="2" charset="-78"/>
              </a:rPr>
              <a:t>مبنای رقابت‌پذیری در صنعت نفت رقابت‌پذیری فناورانه است.</a:t>
            </a:r>
          </a:p>
        </p:txBody>
      </p:sp>
      <p:sp>
        <p:nvSpPr>
          <p:cNvPr id="512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D914E0-A54F-41A5-8238-BDFD8882EC37}" type="slidenum">
              <a:rPr lang="ar-SA" altLang="fa-IR">
                <a:solidFill>
                  <a:srgbClr val="898989"/>
                </a:solidFill>
                <a:latin typeface="Calibri" panose="020F0502020204030204" pitchFamily="34" charset="0"/>
              </a:rPr>
              <a:pPr eaLnBrk="1" hangingPunct="1"/>
              <a:t>3</a:t>
            </a:fld>
            <a:endParaRPr lang="en-US" altLang="fa-IR">
              <a:solidFill>
                <a:srgbClr val="898989"/>
              </a:solidFill>
              <a:latin typeface="Calibri" panose="020F0502020204030204" pitchFamily="34" charset="0"/>
            </a:endParaRPr>
          </a:p>
        </p:txBody>
      </p:sp>
    </p:spTree>
    <p:extLst>
      <p:ext uri="{BB962C8B-B14F-4D97-AF65-F5344CB8AC3E}">
        <p14:creationId xmlns:p14="http://schemas.microsoft.com/office/powerpoint/2010/main" val="3524364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700" y="221434"/>
            <a:ext cx="10245864" cy="614588"/>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تحول در صنعت نفت؛ پدیده «گذار انرژی»</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3" name="Content Placeholder 2"/>
          <p:cNvSpPr>
            <a:spLocks noGrp="1"/>
          </p:cNvSpPr>
          <p:nvPr>
            <p:ph idx="1"/>
          </p:nvPr>
        </p:nvSpPr>
        <p:spPr>
          <a:xfrm>
            <a:off x="816700" y="1267097"/>
            <a:ext cx="10245864" cy="4909866"/>
          </a:xfrm>
        </p:spPr>
        <p:txBody>
          <a:bodyPr/>
          <a:lstStyle/>
          <a:p>
            <a:pPr algn="just">
              <a:lnSpc>
                <a:spcPct val="150000"/>
              </a:lnSpc>
            </a:pPr>
            <a:r>
              <a:rPr lang="fa-IR" sz="2000" b="1" dirty="0">
                <a:latin typeface="Arial" pitchFamily="34" charset="0"/>
                <a:ea typeface="Calibri" pitchFamily="34" charset="0"/>
                <a:cs typeface="B Nazanin" pitchFamily="2" charset="-78"/>
              </a:rPr>
              <a:t>با محدود شدن دسترسی شرکت‌های بین‌المللی نفت به منابع فسیلی و قرار گرفتن آنها در معرض مباحث زیست‌محیطی و ترجیحات مشتری، این شرکت‌ها روند «عبور از نفت» را آغاز نموده و در حال رهبری آن می‌باشند. </a:t>
            </a:r>
          </a:p>
          <a:p>
            <a:pPr algn="just">
              <a:lnSpc>
                <a:spcPct val="150000"/>
              </a:lnSpc>
            </a:pPr>
            <a:r>
              <a:rPr lang="fa-IR" sz="2400" b="1" dirty="0">
                <a:latin typeface="Arial" pitchFamily="34" charset="0"/>
                <a:ea typeface="Calibri" pitchFamily="34" charset="0"/>
                <a:cs typeface="B Nazanin" pitchFamily="2" charset="-78"/>
              </a:rPr>
              <a:t>مشخصات پدیده «گذار انرژی»</a:t>
            </a:r>
          </a:p>
          <a:p>
            <a:pPr lvl="1" algn="just">
              <a:lnSpc>
                <a:spcPct val="150000"/>
              </a:lnSpc>
            </a:pPr>
            <a:r>
              <a:rPr lang="fa-IR" sz="1800" b="1" dirty="0">
                <a:latin typeface="Arial" pitchFamily="34" charset="0"/>
                <a:ea typeface="Calibri" pitchFamily="34" charset="0"/>
                <a:cs typeface="B Nazanin" pitchFamily="2" charset="-78"/>
              </a:rPr>
              <a:t>کاهش سهم نفت در سبد انرژی جهان احتمالاً بین سال‌های 2030 تا 2040</a:t>
            </a:r>
          </a:p>
          <a:p>
            <a:pPr lvl="1" algn="just">
              <a:lnSpc>
                <a:spcPct val="150000"/>
              </a:lnSpc>
            </a:pPr>
            <a:r>
              <a:rPr lang="fa-IR" sz="1800" b="1" dirty="0">
                <a:latin typeface="Arial" pitchFamily="34" charset="0"/>
                <a:ea typeface="Calibri" pitchFamily="34" charset="0"/>
                <a:cs typeface="B Nazanin" pitchFamily="2" charset="-78"/>
              </a:rPr>
              <a:t>افزایش تقاضا برای گاز طبیعی به عنوان منبع انرژی و خوراک صنعت پتروشیمی</a:t>
            </a:r>
          </a:p>
          <a:p>
            <a:pPr lvl="1" algn="just">
              <a:lnSpc>
                <a:spcPct val="150000"/>
              </a:lnSpc>
            </a:pPr>
            <a:r>
              <a:rPr lang="fa-IR" sz="1800" b="1" dirty="0">
                <a:latin typeface="Arial" pitchFamily="34" charset="0"/>
                <a:ea typeface="Calibri" pitchFamily="34" charset="0"/>
                <a:cs typeface="B Nazanin" pitchFamily="2" charset="-78"/>
              </a:rPr>
              <a:t>حرکت به سمت منابع انرژی پاک‌تر، سازگاری بیشتر محصولات و خدمات ارائه شده با محیط زیست </a:t>
            </a:r>
          </a:p>
          <a:p>
            <a:pPr lvl="1" algn="just">
              <a:lnSpc>
                <a:spcPct val="150000"/>
              </a:lnSpc>
            </a:pPr>
            <a:r>
              <a:rPr lang="fa-IR" sz="1800" b="1" dirty="0">
                <a:latin typeface="Arial" pitchFamily="34" charset="0"/>
                <a:ea typeface="Calibri" pitchFamily="34" charset="0"/>
                <a:cs typeface="B Nazanin" pitchFamily="2" charset="-78"/>
              </a:rPr>
              <a:t>نیاز مداوم به کاهش انتشار </a:t>
            </a:r>
            <a:r>
              <a:rPr lang="en-US" sz="1800" b="1" dirty="0">
                <a:latin typeface="Arial" pitchFamily="34" charset="0"/>
                <a:ea typeface="Calibri" pitchFamily="34" charset="0"/>
                <a:cs typeface="B Nazanin" pitchFamily="2" charset="-78"/>
              </a:rPr>
              <a:t>CO2</a:t>
            </a:r>
            <a:r>
              <a:rPr lang="fa-IR" sz="1800" b="1" dirty="0">
                <a:latin typeface="Arial" pitchFamily="34" charset="0"/>
                <a:ea typeface="Calibri" pitchFamily="34" charset="0"/>
                <a:cs typeface="B Nazanin" pitchFamily="2" charset="-78"/>
              </a:rPr>
              <a:t>، </a:t>
            </a:r>
          </a:p>
          <a:p>
            <a:pPr algn="just">
              <a:lnSpc>
                <a:spcPct val="150000"/>
              </a:lnSpc>
            </a:pPr>
            <a:endParaRPr lang="fa-IR" sz="2400" b="1" dirty="0">
              <a:latin typeface="Arial" pitchFamily="34" charset="0"/>
              <a:ea typeface="Calibri" pitchFamily="34" charset="0"/>
              <a:cs typeface="B Nazanin" pitchFamily="2" charset="-78"/>
            </a:endParaRPr>
          </a:p>
          <a:p>
            <a:pPr algn="just"/>
            <a:endParaRPr lang="en-US" sz="2400" b="1" dirty="0">
              <a:latin typeface="Arial" pitchFamily="34" charset="0"/>
              <a:ea typeface="Calibri" pitchFamily="34" charset="0"/>
              <a:cs typeface="B Nazanin" pitchFamily="2" charset="-78"/>
            </a:endParaRPr>
          </a:p>
          <a:p>
            <a:pPr algn="just"/>
            <a:endParaRPr lang="en-US" dirty="0"/>
          </a:p>
        </p:txBody>
      </p:sp>
      <p:sp>
        <p:nvSpPr>
          <p:cNvPr id="4" name="Slide Number Placeholder 3"/>
          <p:cNvSpPr>
            <a:spLocks noGrp="1"/>
          </p:cNvSpPr>
          <p:nvPr>
            <p:ph type="sldNum" sz="quarter" idx="12"/>
          </p:nvPr>
        </p:nvSpPr>
        <p:spPr/>
        <p:txBody>
          <a:bodyPr/>
          <a:lstStyle/>
          <a:p>
            <a:fld id="{E3BB7F3E-70B1-497C-A7BD-443A5A4CF2A7}" type="slidenum">
              <a:rPr lang="fa-IR" smtClean="0"/>
              <a:pPr/>
              <a:t>30</a:t>
            </a:fld>
            <a:endParaRPr lang="fa-I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00" y="76200"/>
            <a:ext cx="10245864" cy="739774"/>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سناریوی‌های محتمل برای چرخه عمر صنعت نفت در آینده</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fld id="{E3BB7F3E-70B1-497C-A7BD-443A5A4CF2A7}" type="slidenum">
              <a:rPr lang="fa-IR" smtClean="0"/>
              <a:pPr/>
              <a:t>31</a:t>
            </a:fld>
            <a:endParaRPr lang="fa-IR"/>
          </a:p>
        </p:txBody>
      </p:sp>
      <p:pic>
        <p:nvPicPr>
          <p:cNvPr id="1026" name="Picture 2"/>
          <p:cNvPicPr>
            <a:picLocks noChangeAspect="1" noChangeArrowheads="1"/>
          </p:cNvPicPr>
          <p:nvPr/>
        </p:nvPicPr>
        <p:blipFill>
          <a:blip r:embed="rId2" cstate="print"/>
          <a:srcRect r="1955"/>
          <a:stretch>
            <a:fillRect/>
          </a:stretch>
        </p:blipFill>
        <p:spPr bwMode="auto">
          <a:xfrm>
            <a:off x="795337" y="1768473"/>
            <a:ext cx="10190163" cy="450598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2" y="1969159"/>
            <a:ext cx="7577958" cy="2192939"/>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ظهور استارت‌آپ‌های فناورانه در صنعت نفت </a:t>
            </a:r>
          </a:p>
        </p:txBody>
      </p:sp>
      <p:sp>
        <p:nvSpPr>
          <p:cNvPr id="2" name="Rectangle 1"/>
          <p:cNvSpPr/>
          <p:nvPr/>
        </p:nvSpPr>
        <p:spPr>
          <a:xfrm>
            <a:off x="9511863" y="231229"/>
            <a:ext cx="2186151" cy="85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300151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165437"/>
            <a:ext cx="10245864" cy="917136"/>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فلسفه وجودي استارت‌آپ‌هاي فناورانه در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1093077"/>
            <a:ext cx="10245864" cy="5083886"/>
          </a:xfrm>
        </p:spPr>
        <p:txBody>
          <a:bodyPr/>
          <a:lstStyle/>
          <a:p>
            <a:pPr algn="just">
              <a:lnSpc>
                <a:spcPct val="100000"/>
              </a:lnSpc>
            </a:pPr>
            <a:r>
              <a:rPr lang="fa-IR" sz="2000" b="1" dirty="0">
                <a:latin typeface="Times New Roman"/>
                <a:ea typeface="Times New Roman"/>
                <a:cs typeface="B Nazanin" pitchFamily="2" charset="-78"/>
              </a:rPr>
              <a:t>مدیران شرکت‌های بزرگ نفتی بدنبال پروژه‌های نوآوري فناورانه با خروجی قابل پیش‌بینی هستند.</a:t>
            </a:r>
          </a:p>
          <a:p>
            <a:pPr algn="just">
              <a:lnSpc>
                <a:spcPct val="100000"/>
              </a:lnSpc>
            </a:pPr>
            <a:endParaRPr lang="fa-IR" sz="1000" b="1" dirty="0">
              <a:latin typeface="Times New Roman"/>
              <a:ea typeface="Times New Roman"/>
              <a:cs typeface="B Nazanin" pitchFamily="2" charset="-78"/>
            </a:endParaRPr>
          </a:p>
          <a:p>
            <a:pPr algn="just">
              <a:lnSpc>
                <a:spcPct val="100000"/>
              </a:lnSpc>
            </a:pPr>
            <a:r>
              <a:rPr lang="fa-IR" sz="2000" b="1" dirty="0">
                <a:latin typeface="Times New Roman"/>
                <a:ea typeface="Times New Roman"/>
                <a:cs typeface="B Nazanin" pitchFamily="2" charset="-78"/>
              </a:rPr>
              <a:t>بخش بزرگی از پروژه‌های نوآوري فناورانه كه ريسك بالايي دارند، خارج از توانمندي‌‌های اصلي موجود در شرکت‌های بزرگ نفتی هستند.</a:t>
            </a:r>
          </a:p>
          <a:p>
            <a:pPr algn="just">
              <a:lnSpc>
                <a:spcPct val="100000"/>
              </a:lnSpc>
            </a:pPr>
            <a:endParaRPr lang="fa-IR" sz="1000" b="1" dirty="0">
              <a:latin typeface="Times New Roman"/>
              <a:ea typeface="Times New Roman"/>
              <a:cs typeface="B Nazanin" pitchFamily="2" charset="-78"/>
            </a:endParaRPr>
          </a:p>
          <a:p>
            <a:pPr algn="just">
              <a:lnSpc>
                <a:spcPct val="100000"/>
              </a:lnSpc>
            </a:pPr>
            <a:r>
              <a:rPr lang="fa-IR" sz="2000" b="1" dirty="0">
                <a:latin typeface="Times New Roman"/>
                <a:ea typeface="Times New Roman"/>
                <a:cs typeface="B Nazanin" pitchFamily="2" charset="-78"/>
              </a:rPr>
              <a:t>شرکت‌های بزرگ نفتی به منظور حفظ سبدي متعادل از پروژه‌هاي نوآوري فناورانه، پروژه‌هاي نوآوري داراي خروجي قابل پيش‌بيني، مطمئن و ريسك پايين ولي با تعداد بالا را در دستور کار خود قرار می‌دهند.</a:t>
            </a:r>
          </a:p>
          <a:p>
            <a:pPr algn="just">
              <a:lnSpc>
                <a:spcPct val="100000"/>
              </a:lnSpc>
            </a:pPr>
            <a:endParaRPr lang="fa-IR" sz="1000" b="1" dirty="0">
              <a:latin typeface="Times New Roman"/>
              <a:ea typeface="Times New Roman"/>
              <a:cs typeface="B Nazanin" pitchFamily="2" charset="-78"/>
            </a:endParaRPr>
          </a:p>
          <a:p>
            <a:pPr algn="just">
              <a:lnSpc>
                <a:spcPct val="100000"/>
              </a:lnSpc>
            </a:pPr>
            <a:r>
              <a:rPr lang="fa-IR" sz="2000" b="1" dirty="0">
                <a:latin typeface="Times New Roman"/>
                <a:ea typeface="Times New Roman"/>
                <a:cs typeface="B Nazanin" pitchFamily="2" charset="-78"/>
              </a:rPr>
              <a:t>در مقابل، پروژه‌هاي نوآوري با ريسك بالا ولي با تعداد كم را به استارت‌آپ‌هاي فناورانه واگذار مي‌نمايند. </a:t>
            </a:r>
          </a:p>
          <a:p>
            <a:pPr algn="just">
              <a:lnSpc>
                <a:spcPct val="100000"/>
              </a:lnSpc>
            </a:pPr>
            <a:endParaRPr lang="fa-IR" sz="1000" b="1" dirty="0">
              <a:latin typeface="Times New Roman"/>
              <a:ea typeface="Times New Roman"/>
              <a:cs typeface="B Nazanin" pitchFamily="2" charset="-78"/>
            </a:endParaRPr>
          </a:p>
          <a:p>
            <a:pPr algn="just">
              <a:lnSpc>
                <a:spcPct val="100000"/>
              </a:lnSpc>
            </a:pPr>
            <a:r>
              <a:rPr lang="fa-IR" sz="2000" b="1" dirty="0">
                <a:latin typeface="Times New Roman"/>
                <a:ea typeface="Times New Roman"/>
                <a:cs typeface="B Nazanin" pitchFamily="2" charset="-78"/>
              </a:rPr>
              <a:t>فلسفه وجودي استارت‌آپ‌هاي فناورانه در صنعت نفت اغلب برای حرکت بسوی يك شايستگي فناورانه جدید داراي نوآوري بنيادي است. </a:t>
            </a:r>
          </a:p>
          <a:p>
            <a:pPr algn="just">
              <a:lnSpc>
                <a:spcPct val="100000"/>
              </a:lnSpc>
              <a:buNone/>
            </a:pPr>
            <a:endParaRPr lang="fa-IR" sz="2000" b="1" dirty="0">
              <a:latin typeface="Times New Roman"/>
              <a:ea typeface="Times New Roman"/>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165437"/>
            <a:ext cx="10245864" cy="917136"/>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فلسفه وجودي استارت‌آپ‌هاي فناورانه در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1124607"/>
            <a:ext cx="10245864" cy="5052356"/>
          </a:xfrm>
        </p:spPr>
        <p:txBody>
          <a:bodyPr/>
          <a:lstStyle/>
          <a:p>
            <a:r>
              <a:rPr lang="fa-IR" sz="2000" b="1" dirty="0">
                <a:latin typeface="Times New Roman"/>
                <a:ea typeface="Times New Roman"/>
                <a:cs typeface="B Nazanin" pitchFamily="2" charset="-78"/>
              </a:rPr>
              <a:t>دستیابی به منابع (بخصوص منابع مالي) مورد نیاز برای حرکت به درون حوزه‌هاي فناورانه جديد و بسرعت در حال تغییر و تكامل برای استارت‌آپ‌هاي فناورانه فعال در صنعت نفت بسيار دشوار است. </a:t>
            </a:r>
          </a:p>
          <a:p>
            <a:endParaRPr lang="fa-IR" sz="2000" b="1" dirty="0">
              <a:latin typeface="Times New Roman"/>
              <a:ea typeface="Times New Roman"/>
              <a:cs typeface="B Nazanin" pitchFamily="2" charset="-78"/>
            </a:endParaRPr>
          </a:p>
          <a:p>
            <a:r>
              <a:rPr lang="fa-IR" sz="2000" b="1" dirty="0">
                <a:latin typeface="Times New Roman"/>
                <a:ea typeface="Times New Roman"/>
                <a:cs typeface="B Nazanin" pitchFamily="2" charset="-78"/>
              </a:rPr>
              <a:t>يكي از شيوه‌هاي تامين منابع استارت‌آپ‌های فناورانه، سرمايه‌گذاري بازيگران اصلي (استقرار يافته) صنعت نفت بر روي آنها در قالب سرمايه‌گذاري‌هاي خطريذير است. </a:t>
            </a:r>
          </a:p>
          <a:p>
            <a:endParaRPr lang="fa-IR" sz="2000" b="1" dirty="0">
              <a:latin typeface="Times New Roman"/>
              <a:ea typeface="Times New Roman"/>
              <a:cs typeface="B Nazanin" pitchFamily="2" charset="-78"/>
            </a:endParaRPr>
          </a:p>
          <a:p>
            <a:r>
              <a:rPr lang="fa-IR" sz="2000" b="1" dirty="0">
                <a:latin typeface="Times New Roman"/>
                <a:ea typeface="Times New Roman"/>
                <a:cs typeface="B Nazanin" pitchFamily="2" charset="-78"/>
              </a:rPr>
              <a:t>شركت‌هاي استارت‌آپ مي‌توانند منبعي مهم براي بازآفريني راهبردي شركت‌هاي استقرار يافته صنعت نفت باشند. </a:t>
            </a:r>
          </a:p>
          <a:p>
            <a:endParaRPr lang="fa-IR" sz="2000" b="1" dirty="0">
              <a:latin typeface="Times New Roman"/>
              <a:ea typeface="Times New Roman"/>
              <a:cs typeface="B Nazanin" pitchFamily="2" charset="-78"/>
            </a:endParaRPr>
          </a:p>
          <a:p>
            <a:r>
              <a:rPr lang="fa-IR" sz="2000" b="1" dirty="0">
                <a:latin typeface="Times New Roman"/>
                <a:ea typeface="Times New Roman"/>
                <a:cs typeface="B Nazanin" pitchFamily="2" charset="-78"/>
              </a:rPr>
              <a:t>با توجه به توان اندك استارت‌آپ‌هاي فناورانه و ناتواني آنها در تجاري‌سازي فناوري‌هايي كه توسعه مي‌دهند، اين استارت‌آپ‌ها، فناوری‏هاي خود را از طریق اعطاء حق الامتیاز، فروش حقوق مالکیت و یا ادغام با یک شرکت بزرگتر روانه بازار مي‏كنند. </a:t>
            </a:r>
          </a:p>
        </p:txBody>
      </p:sp>
    </p:spTree>
    <p:extLst>
      <p:ext uri="{BB962C8B-B14F-4D97-AF65-F5344CB8AC3E}">
        <p14:creationId xmlns:p14="http://schemas.microsoft.com/office/powerpoint/2010/main" val="862550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165437"/>
            <a:ext cx="10245864" cy="917136"/>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نقش استارت‌آپ‌های فناورانه در آینده حوزه بالادستی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1124607"/>
            <a:ext cx="10245864" cy="5052356"/>
          </a:xfrm>
        </p:spPr>
        <p:txBody>
          <a:bodyPr/>
          <a:lstStyle/>
          <a:p>
            <a:pPr marL="0" algn="just">
              <a:lnSpc>
                <a:spcPct val="130000"/>
              </a:lnSpc>
              <a:spcBef>
                <a:spcPts val="0"/>
              </a:spcBef>
              <a:buFontTx/>
              <a:buChar char="-"/>
              <a:defRPr/>
            </a:pPr>
            <a:r>
              <a:rPr lang="fa-IR" sz="2000" b="1" dirty="0">
                <a:latin typeface="Times New Roman"/>
                <a:ea typeface="Times New Roman"/>
                <a:cs typeface="B Nazanin" pitchFamily="2" charset="-78"/>
              </a:rPr>
              <a:t>فناوری و نوآوری برای صنعت نفت حیاتی هستند چراکه همواره تغییر دهنده قواعد بازی در عرصه کسب و کار برای صنعت نفت بوده‌اند. </a:t>
            </a:r>
          </a:p>
          <a:p>
            <a:pPr marL="0" algn="just">
              <a:lnSpc>
                <a:spcPct val="130000"/>
              </a:lnSpc>
              <a:spcBef>
                <a:spcPts val="0"/>
              </a:spcBef>
              <a:buFontTx/>
              <a:buChar char="-"/>
              <a:defRPr/>
            </a:pPr>
            <a:endParaRPr lang="fa-IR" sz="8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در حالیکه فناوری و نوآوری حیاتی هستند، توسعه فناوری‌های جدید در صنعت نفت به شدت چالشی است و علت آن زمان‌های توسعه طولانی، هزینه‌های بالا و پیچیدگی زیاد و مقیاس بزرگ پروژه‌های نفت و گاز است. </a:t>
            </a:r>
          </a:p>
          <a:p>
            <a:pPr marL="0" algn="just">
              <a:lnSpc>
                <a:spcPct val="130000"/>
              </a:lnSpc>
              <a:spcBef>
                <a:spcPts val="0"/>
              </a:spcBef>
              <a:buFontTx/>
              <a:buChar char="-"/>
              <a:defRPr/>
            </a:pPr>
            <a:endParaRPr lang="fa-IR" sz="8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با وجود این چالش‌ها، شرکت‌های نفتی همچنان به دنبال فناوری‌های تغییر دهنده قواعد بازی در عرصه کسب و کار هستند.</a:t>
            </a:r>
          </a:p>
          <a:p>
            <a:pPr marL="0" algn="just">
              <a:lnSpc>
                <a:spcPct val="130000"/>
              </a:lnSpc>
              <a:spcBef>
                <a:spcPts val="0"/>
              </a:spcBef>
              <a:buFontTx/>
              <a:buChar char="-"/>
              <a:defRPr/>
            </a:pPr>
            <a:endParaRPr lang="fa-IR" sz="8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استارت‌آپ‌هاي فناورانه ویژگی‌هایی دارند که آنها را برای پاسخ به چالش‌های توسعه فناوری‌های جدید در صنعت نفت توانمند می‌کند.</a:t>
            </a:r>
          </a:p>
          <a:p>
            <a:pPr marL="0" algn="just">
              <a:lnSpc>
                <a:spcPct val="130000"/>
              </a:lnSpc>
              <a:spcBef>
                <a:spcPts val="0"/>
              </a:spcBef>
              <a:buFontTx/>
              <a:buChar char="-"/>
              <a:defRPr/>
            </a:pPr>
            <a:endParaRPr lang="fa-IR" sz="8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با توجه به اينكه ماموريت توسعه نوآوري‌هاي بنيادي در صنعت نفت بر عهده استارت‌آپ‌هاي فناورانه بوده و صنعت نفت نیازمند نوآوري‌هاي فناورانه بنيادي بیشتري است، اهميت استارت‌آپ‌هاي فناورانه در صنعت نفت رو به افزايش است.</a:t>
            </a:r>
          </a:p>
          <a:p>
            <a:pPr marL="0" algn="just">
              <a:lnSpc>
                <a:spcPct val="130000"/>
              </a:lnSpc>
              <a:spcBef>
                <a:spcPts val="0"/>
              </a:spcBef>
              <a:buNone/>
              <a:defRPr/>
            </a:pPr>
            <a:endParaRPr lang="en-US" sz="2000" b="1" dirty="0">
              <a:latin typeface="Times New Roman"/>
              <a:ea typeface="Times New Roman"/>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1" y="1969159"/>
            <a:ext cx="8640763" cy="2192939"/>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چالش‌های اختصاصی </a:t>
            </a:r>
          </a:p>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استارت‌آپ‌های فناورانه در صنعت نفت</a:t>
            </a:r>
          </a:p>
          <a:p>
            <a:pPr algn="ctr" rtl="1" eaLnBrk="1" fontAlgn="auto" hangingPunct="1">
              <a:lnSpc>
                <a:spcPct val="200000"/>
              </a:lnSpc>
              <a:spcAft>
                <a:spcPts val="0"/>
              </a:spcAft>
              <a:defRPr/>
            </a:pPr>
            <a:endPar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endParaRPr>
          </a:p>
        </p:txBody>
      </p:sp>
      <p:sp>
        <p:nvSpPr>
          <p:cNvPr id="2" name="Rectangle 1"/>
          <p:cNvSpPr/>
          <p:nvPr/>
        </p:nvSpPr>
        <p:spPr>
          <a:xfrm>
            <a:off x="9511863" y="231229"/>
            <a:ext cx="2186151" cy="85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300151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165437"/>
            <a:ext cx="10245864" cy="917136"/>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شیوه غالب در حفاظت از دارایی‌های فکری در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861857"/>
            <a:ext cx="10245864" cy="5360276"/>
          </a:xfrm>
        </p:spPr>
        <p:txBody>
          <a:bodyPr/>
          <a:lstStyle/>
          <a:p>
            <a:pPr marL="0" lvl="1" algn="just">
              <a:lnSpc>
                <a:spcPct val="130000"/>
              </a:lnSpc>
              <a:spcBef>
                <a:spcPts val="0"/>
              </a:spcBef>
              <a:buFontTx/>
              <a:buChar char="-"/>
              <a:defRPr/>
            </a:pPr>
            <a:r>
              <a:rPr lang="fa-IR" sz="1610" b="1" dirty="0">
                <a:latin typeface="Times New Roman"/>
                <a:ea typeface="Times New Roman"/>
                <a:cs typeface="B Nazanin" pitchFamily="2" charset="-78"/>
              </a:rPr>
              <a:t>شیوه غالب حفاظت از دارائی‌های فکری در صنعت نفت یکی از چالش‌های اساسی گسترش استارت‌آپ‌های فناورانه در این حوزه است. </a:t>
            </a:r>
          </a:p>
          <a:p>
            <a:pPr marL="0" algn="just">
              <a:lnSpc>
                <a:spcPct val="130000"/>
              </a:lnSpc>
              <a:spcBef>
                <a:spcPts val="0"/>
              </a:spcBef>
              <a:buFontTx/>
              <a:buChar char="-"/>
              <a:defRPr/>
            </a:pPr>
            <a:r>
              <a:rPr lang="fa-IR" sz="2000" b="1" u="sng" dirty="0">
                <a:latin typeface="Times New Roman"/>
                <a:ea typeface="Times New Roman"/>
                <a:cs typeface="B Nazanin" pitchFamily="2" charset="-78"/>
              </a:rPr>
              <a:t>در حوزه بالادستی صنعت نفت: </a:t>
            </a:r>
          </a:p>
          <a:p>
            <a:pPr marL="445450" lvl="1" algn="just">
              <a:lnSpc>
                <a:spcPct val="130000"/>
              </a:lnSpc>
              <a:spcBef>
                <a:spcPts val="0"/>
              </a:spcBef>
              <a:buFontTx/>
              <a:buChar char="-"/>
              <a:defRPr/>
            </a:pPr>
            <a:r>
              <a:rPr lang="fa-IR" sz="1600" b="1" dirty="0">
                <a:latin typeface="Times New Roman"/>
                <a:ea typeface="Times New Roman"/>
                <a:cs typeface="B Nazanin" pitchFamily="2" charset="-78"/>
              </a:rPr>
              <a:t>ماهیت فناوری در این حوزه از جنس فناوری خدمات است. </a:t>
            </a:r>
          </a:p>
          <a:p>
            <a:pPr marL="445450" lvl="1" algn="just">
              <a:lnSpc>
                <a:spcPct val="130000"/>
              </a:lnSpc>
              <a:spcBef>
                <a:spcPts val="0"/>
              </a:spcBef>
              <a:buFontTx/>
              <a:buChar char="-"/>
              <a:defRPr/>
            </a:pPr>
            <a:r>
              <a:rPr lang="fa-IR" sz="1600" b="1" dirty="0">
                <a:latin typeface="Times New Roman"/>
                <a:ea typeface="Times New Roman"/>
                <a:cs typeface="B Nazanin" pitchFamily="2" charset="-78"/>
              </a:rPr>
              <a:t>در حوزه‌های فناورانه‌ای که سرعت تغییر و تکامل پایین است استفاده از رازهای تجاری برای محافظت از دارائی فکری کاربرد بیشتری دارد و در صنایعی که در آنها رازهای تجاری مهم­تر هستند از پتنت کمتر استفاده می­شود.</a:t>
            </a:r>
          </a:p>
          <a:p>
            <a:pPr marL="445450" lvl="1" algn="just">
              <a:lnSpc>
                <a:spcPct val="130000"/>
              </a:lnSpc>
              <a:spcBef>
                <a:spcPts val="0"/>
              </a:spcBef>
              <a:buFontTx/>
              <a:buChar char="-"/>
              <a:defRPr/>
            </a:pPr>
            <a:r>
              <a:rPr lang="fa-IR" sz="1600" b="1" dirty="0">
                <a:latin typeface="Times New Roman"/>
                <a:ea typeface="Times New Roman"/>
                <a:cs typeface="B Nazanin" pitchFamily="2" charset="-78"/>
              </a:rPr>
              <a:t>پتنت علیرغم اینکه از دارائی‌های فکری محافظت می‌کند اما بگونه‌ای انتشار عمدی (انتشار اجتناب‌پذیر) است چراکه برای اثبات آن و دستیابی به حقوق ناشی از آن باید ابعاد نوآوری را به طور مبسوط منتشر نمود. </a:t>
            </a:r>
            <a:endParaRPr lang="en-US" sz="1600" b="1" dirty="0">
              <a:latin typeface="Times New Roman"/>
              <a:ea typeface="Times New Roman"/>
              <a:cs typeface="B Nazanin" pitchFamily="2" charset="-78"/>
            </a:endParaRPr>
          </a:p>
          <a:p>
            <a:pPr marL="445450" lvl="1" algn="just">
              <a:lnSpc>
                <a:spcPct val="130000"/>
              </a:lnSpc>
              <a:spcBef>
                <a:spcPts val="0"/>
              </a:spcBef>
              <a:buFontTx/>
              <a:buChar char="-"/>
              <a:defRPr/>
            </a:pPr>
            <a:r>
              <a:rPr lang="fa-IR" sz="1600" b="1" dirty="0">
                <a:latin typeface="Times New Roman"/>
                <a:ea typeface="Times New Roman"/>
                <a:cs typeface="B Nazanin" pitchFamily="2" charset="-78"/>
              </a:rPr>
              <a:t>محافظت از دارائی‌های فکری با استفاده از رازهای تجاری نیازمند دارائی‌های مکمل است که معمولا در اختیار شرکت‌های استارت‌آپ نمی‌باشد. </a:t>
            </a:r>
          </a:p>
          <a:p>
            <a:pPr marL="445450" lvl="1" algn="just">
              <a:lnSpc>
                <a:spcPct val="130000"/>
              </a:lnSpc>
              <a:spcBef>
                <a:spcPts val="0"/>
              </a:spcBef>
              <a:buFontTx/>
              <a:buChar char="-"/>
              <a:defRPr/>
            </a:pPr>
            <a:endParaRPr lang="fa-IR" sz="1400" b="1" dirty="0">
              <a:latin typeface="Times New Roman"/>
              <a:ea typeface="Times New Roman"/>
              <a:cs typeface="B Nazanin" pitchFamily="2" charset="-78"/>
            </a:endParaRPr>
          </a:p>
          <a:p>
            <a:pPr marL="0" algn="just">
              <a:lnSpc>
                <a:spcPct val="130000"/>
              </a:lnSpc>
              <a:spcBef>
                <a:spcPts val="0"/>
              </a:spcBef>
              <a:buFontTx/>
              <a:buChar char="-"/>
              <a:defRPr/>
            </a:pPr>
            <a:r>
              <a:rPr lang="fa-IR" sz="2000" b="1" u="sng" dirty="0">
                <a:latin typeface="Times New Roman"/>
                <a:ea typeface="Times New Roman"/>
                <a:cs typeface="B Nazanin" pitchFamily="2" charset="-78"/>
              </a:rPr>
              <a:t>در حوزه پایین‌دستی صنعت نفت: </a:t>
            </a:r>
          </a:p>
          <a:p>
            <a:pPr marL="445450" lvl="2" algn="just">
              <a:lnSpc>
                <a:spcPct val="130000"/>
              </a:lnSpc>
              <a:spcBef>
                <a:spcPts val="0"/>
              </a:spcBef>
              <a:buFontTx/>
              <a:buChar char="-"/>
              <a:tabLst>
                <a:tab pos="446088" algn="l"/>
              </a:tabLst>
              <a:defRPr/>
            </a:pPr>
            <a:r>
              <a:rPr lang="fa-IR" sz="1600" b="1" dirty="0">
                <a:latin typeface="Times New Roman"/>
                <a:ea typeface="Times New Roman"/>
                <a:cs typeface="B Nazanin" pitchFamily="2" charset="-78"/>
              </a:rPr>
              <a:t>ماهیت فناوری در این حوزه از جنس فناوری فرایند است. </a:t>
            </a:r>
          </a:p>
          <a:p>
            <a:pPr marL="445450" lvl="1" algn="just">
              <a:lnSpc>
                <a:spcPct val="130000"/>
              </a:lnSpc>
              <a:spcBef>
                <a:spcPts val="0"/>
              </a:spcBef>
              <a:buFontTx/>
              <a:buChar char="-"/>
              <a:tabLst>
                <a:tab pos="446088" algn="l"/>
              </a:tabLst>
              <a:defRPr/>
            </a:pPr>
            <a:r>
              <a:rPr lang="ar-SA" sz="1600" b="1" dirty="0">
                <a:latin typeface="Times New Roman"/>
                <a:ea typeface="Times New Roman"/>
                <a:cs typeface="B Nazanin" pitchFamily="2" charset="-78"/>
              </a:rPr>
              <a:t>شرکت‌های نوآور </a:t>
            </a:r>
            <a:r>
              <a:rPr lang="fa-IR" sz="1600" b="1" dirty="0">
                <a:latin typeface="Times New Roman"/>
                <a:ea typeface="Times New Roman"/>
                <a:cs typeface="B Nazanin" pitchFamily="2" charset="-78"/>
              </a:rPr>
              <a:t>این حوزه </a:t>
            </a:r>
            <a:r>
              <a:rPr lang="ar-SA" sz="1600" b="1" dirty="0">
                <a:latin typeface="Times New Roman"/>
                <a:ea typeface="Times New Roman"/>
                <a:cs typeface="B Nazanin" pitchFamily="2" charset="-78"/>
              </a:rPr>
              <a:t>علیرغم اینکه فناوری‌های فرایندی نوآورانه خود را از طریق پتنت حفاظت می‌کنند اما پتنت حفاظت کاملی برای آنها فراهم نمی‌نماید</a:t>
            </a:r>
            <a:r>
              <a:rPr lang="fa-IR" sz="1600" b="1" dirty="0">
                <a:latin typeface="Times New Roman"/>
                <a:ea typeface="Times New Roman"/>
                <a:cs typeface="B Nazanin" pitchFamily="2" charset="-78"/>
              </a:rPr>
              <a:t>.</a:t>
            </a:r>
          </a:p>
          <a:p>
            <a:pPr marL="445450" lvl="1" algn="just">
              <a:lnSpc>
                <a:spcPct val="130000"/>
              </a:lnSpc>
              <a:spcBef>
                <a:spcPts val="0"/>
              </a:spcBef>
              <a:buFontTx/>
              <a:buChar char="-"/>
              <a:tabLst>
                <a:tab pos="446088" algn="l"/>
              </a:tabLst>
              <a:defRPr/>
            </a:pPr>
            <a:r>
              <a:rPr lang="ar-SA" sz="1600" b="1" dirty="0">
                <a:latin typeface="Times New Roman"/>
                <a:ea typeface="Times New Roman"/>
                <a:cs typeface="B Nazanin" pitchFamily="2" charset="-78"/>
              </a:rPr>
              <a:t>به منظور تحکیم و تقویت حفاظت </a:t>
            </a:r>
            <a:r>
              <a:rPr lang="fa-IR" sz="1600" b="1" dirty="0">
                <a:latin typeface="Times New Roman"/>
                <a:ea typeface="Times New Roman"/>
                <a:cs typeface="B Nazanin" pitchFamily="2" charset="-78"/>
              </a:rPr>
              <a:t>از </a:t>
            </a:r>
            <a:r>
              <a:rPr lang="ar-SA" sz="1600" b="1" dirty="0">
                <a:latin typeface="Times New Roman"/>
                <a:ea typeface="Times New Roman"/>
                <a:cs typeface="B Nazanin" pitchFamily="2" charset="-78"/>
              </a:rPr>
              <a:t>فناوری‌های فرایندی در دوره طولانی‌تر، از سایر روش‌های حفاظت به طور همزمان بهره </a:t>
            </a:r>
            <a:r>
              <a:rPr lang="fa-IR" sz="1600" b="1" dirty="0">
                <a:latin typeface="Times New Roman"/>
                <a:ea typeface="Times New Roman"/>
                <a:cs typeface="B Nazanin" pitchFamily="2" charset="-78"/>
              </a:rPr>
              <a:t>گرفته می‌شود.</a:t>
            </a:r>
          </a:p>
          <a:p>
            <a:pPr marL="445450" lvl="1" algn="just">
              <a:lnSpc>
                <a:spcPct val="130000"/>
              </a:lnSpc>
              <a:spcBef>
                <a:spcPts val="0"/>
              </a:spcBef>
              <a:buFontTx/>
              <a:buChar char="-"/>
              <a:tabLst>
                <a:tab pos="446088" algn="l"/>
              </a:tabLst>
              <a:defRPr/>
            </a:pPr>
            <a:r>
              <a:rPr lang="fa-IR" sz="1600" b="1" dirty="0">
                <a:latin typeface="Times New Roman"/>
                <a:ea typeface="Times New Roman"/>
                <a:cs typeface="B Nazanin" pitchFamily="2" charset="-78"/>
              </a:rPr>
              <a:t>شرکت‌های استارت‌آپ معمولا توان لازم برای اجرای این روش‌های حفاظت مکمل را ندارند. </a:t>
            </a:r>
          </a:p>
          <a:p>
            <a:pPr marL="445450" lvl="1" algn="just">
              <a:lnSpc>
                <a:spcPct val="130000"/>
              </a:lnSpc>
              <a:spcBef>
                <a:spcPts val="0"/>
              </a:spcBef>
              <a:buNone/>
              <a:tabLst>
                <a:tab pos="446088" algn="l"/>
              </a:tabLst>
              <a:defRPr/>
            </a:pPr>
            <a:endParaRPr lang="en-US" sz="1600" b="1" dirty="0">
              <a:latin typeface="Times New Roman"/>
              <a:ea typeface="Times New Roman"/>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165437"/>
            <a:ext cx="10245864" cy="917136"/>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الگوی شرکت‌های بزرگ نفتی در پذیرش فناوری جدید</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1124607"/>
            <a:ext cx="10245864" cy="5052356"/>
          </a:xfrm>
        </p:spPr>
        <p:txBody>
          <a:bodyPr/>
          <a:lstStyle/>
          <a:p>
            <a:pPr algn="just"/>
            <a:endParaRPr lang="fa-IR" sz="20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شرکت‌های بزرگ نفتی برای توسعه و پذیرش فناوری‌های جدید فرایندهای پیچیده و دشواری را بکار می‌گیرند که مانع پذیرش فناوری‌های جدید و در بهترین حالت منجر به فرایند طولانی پذیرش فناوری‌های جدید در صنعت نفت خواهد شد. </a:t>
            </a:r>
          </a:p>
          <a:p>
            <a:pPr marL="0" algn="just">
              <a:lnSpc>
                <a:spcPct val="130000"/>
              </a:lnSpc>
              <a:spcBef>
                <a:spcPts val="0"/>
              </a:spcBef>
              <a:buFontTx/>
              <a:buChar char="-"/>
              <a:defRPr/>
            </a:pPr>
            <a:endParaRPr lang="en-US" sz="20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فناوری‌های جدید در صنعت نفت باید یک فرایند پیچیده از اعتبارسنجی و آزمایشات میدانی را تجربه کنند. </a:t>
            </a:r>
          </a:p>
          <a:p>
            <a:pPr marL="0" algn="just">
              <a:lnSpc>
                <a:spcPct val="130000"/>
              </a:lnSpc>
              <a:spcBef>
                <a:spcPts val="0"/>
              </a:spcBef>
              <a:buFontTx/>
              <a:buChar char="-"/>
              <a:defRPr/>
            </a:pPr>
            <a:endParaRPr lang="fa-IR" sz="20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این کار برای رفع ریسک‌های احتمالی و عدم اطمینان‌های همراه با فناوری جدید انجام می‌شود. </a:t>
            </a:r>
          </a:p>
          <a:p>
            <a:pPr marL="0" algn="just">
              <a:lnSpc>
                <a:spcPct val="130000"/>
              </a:lnSpc>
              <a:spcBef>
                <a:spcPts val="0"/>
              </a:spcBef>
              <a:buFontTx/>
              <a:buChar char="-"/>
              <a:defRPr/>
            </a:pPr>
            <a:endParaRPr lang="fa-IR" sz="2000" b="1" dirty="0">
              <a:latin typeface="Times New Roman"/>
              <a:ea typeface="Times New Roman"/>
              <a:cs typeface="B Nazanin" pitchFamily="2" charset="-78"/>
            </a:endParaRPr>
          </a:p>
          <a:p>
            <a:pPr marL="0" algn="just">
              <a:lnSpc>
                <a:spcPct val="130000"/>
              </a:lnSpc>
              <a:spcBef>
                <a:spcPts val="0"/>
              </a:spcBef>
              <a:buFontTx/>
              <a:buChar char="-"/>
              <a:defRPr/>
            </a:pPr>
            <a:r>
              <a:rPr lang="fa-IR" sz="2000" b="1" dirty="0">
                <a:latin typeface="Times New Roman"/>
                <a:ea typeface="Times New Roman"/>
                <a:cs typeface="B Nazanin" pitchFamily="2" charset="-78"/>
              </a:rPr>
              <a:t>در شرکت‌های بزرگ نفتی برای کاهش یا حذف ریسک، مسئولیت تصمیم‌گیری در خصوص پذیرش فناوری جدید میان بخش‌های مختلف سازمان توزیع شده است، به این معنی که هر یک از بخش‌های سازمان باید به نوعی در خصوص آن تصمیم بگیرد.</a:t>
            </a:r>
            <a:endParaRPr lang="en-US" sz="2000" b="1" dirty="0">
              <a:latin typeface="Times New Roman"/>
              <a:ea typeface="Times New Roman"/>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201836"/>
            <a:ext cx="10245864" cy="603707"/>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سایر چالش‌های </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استارت‌آپ‌ها در صنعت نفت </a:t>
            </a:r>
            <a:br>
              <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b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881743"/>
            <a:ext cx="10245864" cy="5295220"/>
          </a:xfrm>
        </p:spPr>
        <p:txBody>
          <a:bodyPr/>
          <a:lstStyle/>
          <a:p>
            <a:pPr lvl="0" algn="just"/>
            <a:r>
              <a:rPr lang="ar-SA" sz="2000" b="1" dirty="0">
                <a:cs typeface="B Nazanin" pitchFamily="2" charset="-78"/>
              </a:rPr>
              <a:t>اکثر استارت‌آپ‌های افسانه‌ای از نوع </a:t>
            </a:r>
            <a:r>
              <a:rPr lang="en-US" sz="2000" b="1" dirty="0">
                <a:cs typeface="B Nazanin" pitchFamily="2" charset="-78"/>
              </a:rPr>
              <a:t>B2C</a:t>
            </a:r>
            <a:r>
              <a:rPr lang="ar-SA" sz="2000" b="1" dirty="0">
                <a:cs typeface="B Nazanin" pitchFamily="2" charset="-78"/>
              </a:rPr>
              <a:t> هستند که باعث می‌شود کل بازار در دسترس (</a:t>
            </a:r>
            <a:r>
              <a:rPr lang="en-US" sz="2000" b="1" dirty="0">
                <a:cs typeface="B Nazanin" pitchFamily="2" charset="-78"/>
              </a:rPr>
              <a:t>TAM</a:t>
            </a:r>
            <a:r>
              <a:rPr lang="ar-SA" sz="2000" b="1" dirty="0">
                <a:cs typeface="B Nazanin" pitchFamily="2" charset="-78"/>
              </a:rPr>
              <a:t>) آنها بی نهایت باشد. صنعت نفت در تمام سطوح، یک کسب و کار </a:t>
            </a:r>
            <a:r>
              <a:rPr lang="en-US" sz="2000" b="1" dirty="0">
                <a:cs typeface="B Nazanin" pitchFamily="2" charset="-78"/>
              </a:rPr>
              <a:t>B2B</a:t>
            </a:r>
            <a:r>
              <a:rPr lang="ar-SA" sz="2000" b="1" dirty="0">
                <a:cs typeface="B Nazanin" pitchFamily="2" charset="-78"/>
              </a:rPr>
              <a:t> است. </a:t>
            </a:r>
            <a:endParaRPr lang="en-US" sz="2000" b="1" dirty="0">
              <a:cs typeface="B Nazanin" pitchFamily="2" charset="-78"/>
            </a:endParaRPr>
          </a:p>
          <a:p>
            <a:pPr lvl="0" algn="just"/>
            <a:endParaRPr lang="en-US" sz="2000" b="1" dirty="0">
              <a:cs typeface="B Nazanin" pitchFamily="2" charset="-78"/>
            </a:endParaRPr>
          </a:p>
          <a:p>
            <a:pPr lvl="0" algn="just"/>
            <a:r>
              <a:rPr lang="ar-SA" sz="2000" b="1" dirty="0">
                <a:cs typeface="B Nazanin" pitchFamily="2" charset="-78"/>
              </a:rPr>
              <a:t>اکثر استارت‌آپ‌های افسانه‌ای در صنایع نرم‌افزاری متولد می‌شوند؛ صنعت نفت از لحاظ تاریخی یک صنعت سخت‌افزاری است. </a:t>
            </a:r>
            <a:endParaRPr lang="en-US" sz="2000" b="1" dirty="0">
              <a:cs typeface="B Nazanin" pitchFamily="2" charset="-78"/>
            </a:endParaRPr>
          </a:p>
          <a:p>
            <a:pPr lvl="0" algn="just"/>
            <a:endParaRPr lang="en-US" sz="2000" b="1" dirty="0">
              <a:cs typeface="B Nazanin" pitchFamily="2" charset="-78"/>
            </a:endParaRPr>
          </a:p>
          <a:p>
            <a:pPr lvl="0" algn="just"/>
            <a:r>
              <a:rPr lang="ar-SA" sz="2000" b="1" dirty="0">
                <a:cs typeface="B Nazanin" pitchFamily="2" charset="-78"/>
              </a:rPr>
              <a:t>مراحل توسعه اولیه فناوری بخاطر آزمایشات و اصلاحات میدانی زمان زیادی طول می‌کشد. پس از اثبات، آن فناوری هنوز یک سخت‌افزار است و افزایش مقیاس آن نیاز به منابع قابل توجهی دارد.</a:t>
            </a:r>
            <a:endParaRPr lang="en-US" sz="2000" b="1" dirty="0">
              <a:cs typeface="B Nazanin" pitchFamily="2" charset="-78"/>
            </a:endParaRPr>
          </a:p>
          <a:p>
            <a:pPr lvl="0" algn="just"/>
            <a:endParaRPr lang="en-US" sz="2000" b="1" dirty="0">
              <a:cs typeface="B Nazanin" pitchFamily="2" charset="-78"/>
            </a:endParaRPr>
          </a:p>
          <a:p>
            <a:pPr lvl="0" algn="just"/>
            <a:r>
              <a:rPr lang="ar-SA" sz="2000" b="1" dirty="0">
                <a:cs typeface="B Nazanin" pitchFamily="2" charset="-78"/>
              </a:rPr>
              <a:t>اکثر استارت‌آپ‌های افسانه‌ای با ایده‌هایی که سرمایه‌بر نیستند، آغاز شده است. صنعت نفت معمولا دارایی‌محور </a:t>
            </a:r>
            <a:r>
              <a:rPr lang="fa-IR" sz="2000" b="1" dirty="0">
                <a:cs typeface="B Nazanin" pitchFamily="2" charset="-78"/>
              </a:rPr>
              <a:t>است</a:t>
            </a:r>
            <a:r>
              <a:rPr lang="ar-SA" sz="2000" b="1" dirty="0">
                <a:cs typeface="B Nazanin" pitchFamily="2" charset="-78"/>
              </a:rPr>
              <a:t>. این باعث دشوار شدن کار برای کارآفرینان مستقل و در نتیجه عدم ورود (یا خارج شدن) آنها به عرصه فناوری صنعت نفت از طریق راه‌اندازی استارت‌آپ‌های فناورانه می‌شود.</a:t>
            </a:r>
            <a:endParaRPr lang="en-US" sz="2000" b="1" dirty="0">
              <a:cs typeface="B Nazanin" pitchFamily="2" charset="-78"/>
            </a:endParaRPr>
          </a:p>
          <a:p>
            <a:pPr lvl="0"/>
            <a:endParaRPr lang="en-US" sz="2000" dirty="0">
              <a:cs typeface="B Nazanin" pitchFamily="2" charset="-78"/>
            </a:endParaRPr>
          </a:p>
          <a:p>
            <a:pPr algn="l" rtl="0"/>
            <a:r>
              <a:rPr lang="en-US" sz="2000" dirty="0">
                <a:latin typeface="Times New Roman" pitchFamily="18" charset="0"/>
                <a:cs typeface="Times New Roman" pitchFamily="18" charset="0"/>
              </a:rPr>
              <a:t>Total Addressable Market</a:t>
            </a:r>
          </a:p>
          <a:p>
            <a:pPr algn="l" rtl="0"/>
            <a:r>
              <a:rPr lang="en-US" sz="2000" dirty="0">
                <a:latin typeface="Times New Roman" pitchFamily="18" charset="0"/>
                <a:cs typeface="Times New Roman" pitchFamily="18" charset="0"/>
              </a:rPr>
              <a:t>Asset base</a:t>
            </a:r>
          </a:p>
          <a:p>
            <a:pPr marL="0" algn="just">
              <a:lnSpc>
                <a:spcPct val="130000"/>
              </a:lnSpc>
              <a:spcBef>
                <a:spcPts val="0"/>
              </a:spcBef>
              <a:buNone/>
              <a:defRPr/>
            </a:pPr>
            <a:endParaRPr lang="en-US" sz="2000" b="1" dirty="0">
              <a:latin typeface="Times New Roman"/>
              <a:ea typeface="Times New Roman"/>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16700" y="228496"/>
            <a:ext cx="10245864" cy="1325563"/>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انواع رقابت پذیری فناورانه</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5123" name="Content Placeholder 2"/>
          <p:cNvSpPr>
            <a:spLocks noGrp="1"/>
          </p:cNvSpPr>
          <p:nvPr>
            <p:ph idx="1"/>
          </p:nvPr>
        </p:nvSpPr>
        <p:spPr/>
        <p:txBody>
          <a:bodyPr/>
          <a:lstStyle/>
          <a:p>
            <a:pPr algn="r" rtl="1"/>
            <a:r>
              <a:rPr lang="fa-IR" altLang="fa-IR" sz="2400" b="1" dirty="0">
                <a:solidFill>
                  <a:srgbClr val="000000"/>
                </a:solidFill>
                <a:cs typeface="B Nazanin" panose="00000400000000000000" pitchFamily="2" charset="-78"/>
              </a:rPr>
              <a:t>رقابت‌پذيري فناورانه داراي دو شیوه مختلف است:</a:t>
            </a:r>
          </a:p>
          <a:p>
            <a:pPr algn="r" rtl="1"/>
            <a:endParaRPr lang="fa-IR" altLang="fa-IR" sz="2000" b="1" dirty="0">
              <a:solidFill>
                <a:srgbClr val="000000"/>
              </a:solidFill>
              <a:cs typeface="B Nazanin" panose="00000400000000000000" pitchFamily="2" charset="-78"/>
            </a:endParaRPr>
          </a:p>
          <a:p>
            <a:pPr lvl="1" algn="just" rtl="1"/>
            <a:r>
              <a:rPr lang="fa-IR" altLang="fa-IR" sz="2000" b="1" dirty="0">
                <a:solidFill>
                  <a:srgbClr val="000000"/>
                </a:solidFill>
                <a:cs typeface="B Nazanin" panose="00000400000000000000" pitchFamily="2" charset="-78"/>
              </a:rPr>
              <a:t>«</a:t>
            </a:r>
            <a:r>
              <a:rPr lang="fa-IR" altLang="fa-IR" sz="2000" b="1" u="sng" dirty="0">
                <a:solidFill>
                  <a:srgbClr val="000000"/>
                </a:solidFill>
                <a:cs typeface="B Nazanin" panose="00000400000000000000" pitchFamily="2" charset="-78"/>
              </a:rPr>
              <a:t>رقابت‌پذيري در زمينه فناوري</a:t>
            </a:r>
            <a:r>
              <a:rPr lang="fa-IR" altLang="fa-IR" sz="2000" b="1" dirty="0">
                <a:solidFill>
                  <a:srgbClr val="000000"/>
                </a:solidFill>
                <a:cs typeface="B Nazanin" panose="00000400000000000000" pitchFamily="2" charset="-78"/>
              </a:rPr>
              <a:t>»: ظرفيت و توانايي يك بنگاه براي حفظ و يا تقويت سهم فناوري سودآور خود از طريق خلق از فناوري.</a:t>
            </a:r>
          </a:p>
          <a:p>
            <a:pPr lvl="1" algn="just" rtl="1"/>
            <a:endParaRPr lang="fa-IR" altLang="fa-IR" sz="2000" b="1" dirty="0">
              <a:solidFill>
                <a:srgbClr val="000000"/>
              </a:solidFill>
              <a:cs typeface="B Nazanin" panose="00000400000000000000" pitchFamily="2" charset="-78"/>
            </a:endParaRPr>
          </a:p>
          <a:p>
            <a:pPr lvl="1" algn="just" rtl="1"/>
            <a:r>
              <a:rPr lang="fa-IR" altLang="fa-IR" sz="2000" b="1" dirty="0">
                <a:solidFill>
                  <a:srgbClr val="000000"/>
                </a:solidFill>
                <a:cs typeface="B Nazanin" panose="00000400000000000000" pitchFamily="2" charset="-78"/>
              </a:rPr>
              <a:t>«</a:t>
            </a:r>
            <a:r>
              <a:rPr lang="fa-IR" altLang="fa-IR" sz="2000" b="1" u="sng" dirty="0">
                <a:solidFill>
                  <a:srgbClr val="000000"/>
                </a:solidFill>
                <a:cs typeface="B Nazanin" panose="00000400000000000000" pitchFamily="2" charset="-78"/>
              </a:rPr>
              <a:t>رقابت‌پذيري با منشاء فناوري</a:t>
            </a:r>
            <a:r>
              <a:rPr lang="fa-IR" altLang="fa-IR" sz="2000" b="1" dirty="0">
                <a:solidFill>
                  <a:srgbClr val="000000"/>
                </a:solidFill>
                <a:cs typeface="B Nazanin" panose="00000400000000000000" pitchFamily="2" charset="-78"/>
              </a:rPr>
              <a:t>»: ظرفيت و توانايي يك بنگاه براي حفظ و تقويت سوددهي خود از طريق بهره‌برداری از فناوري.</a:t>
            </a:r>
            <a:endParaRPr lang="en-US" altLang="fa-IR" sz="2000" b="1" dirty="0">
              <a:solidFill>
                <a:srgbClr val="000000"/>
              </a:solidFill>
              <a:cs typeface="B Nazanin" panose="00000400000000000000" pitchFamily="2" charset="-78"/>
            </a:endParaRPr>
          </a:p>
          <a:p>
            <a:pPr algn="r" rtl="1"/>
            <a:endParaRPr lang="fa-IR" altLang="fa-IR" sz="2400" b="1" dirty="0">
              <a:solidFill>
                <a:srgbClr val="000000"/>
              </a:solidFill>
              <a:cs typeface="B Nazanin" panose="00000400000000000000" pitchFamily="2" charset="-78"/>
            </a:endParaRPr>
          </a:p>
          <a:p>
            <a:pPr algn="r" rtl="1"/>
            <a:endParaRPr lang="fa-IR" altLang="fa-IR" sz="2400" b="1" dirty="0">
              <a:solidFill>
                <a:srgbClr val="000000"/>
              </a:solidFill>
              <a:cs typeface="B Nazanin" panose="00000400000000000000" pitchFamily="2" charset="-78"/>
            </a:endParaRPr>
          </a:p>
          <a:p>
            <a:pPr algn="l" rtl="0"/>
            <a:r>
              <a:rPr lang="en-US" altLang="fa-IR" sz="1600" dirty="0">
                <a:solidFill>
                  <a:srgbClr val="000000"/>
                </a:solidFill>
                <a:latin typeface="Times New Roman" panose="02020603050405020304" pitchFamily="18" charset="0"/>
                <a:cs typeface="Times New Roman" panose="02020603050405020304" pitchFamily="18" charset="0"/>
              </a:rPr>
              <a:t>Technology source-based competitiveness</a:t>
            </a:r>
            <a:endParaRPr lang="fa-IR" altLang="fa-IR" sz="1600" dirty="0">
              <a:solidFill>
                <a:srgbClr val="000000"/>
              </a:solidFill>
              <a:latin typeface="Times New Roman" panose="02020603050405020304" pitchFamily="18" charset="0"/>
              <a:cs typeface="Times New Roman" panose="02020603050405020304" pitchFamily="18" charset="0"/>
            </a:endParaRPr>
          </a:p>
          <a:p>
            <a:pPr algn="l" rtl="0"/>
            <a:r>
              <a:rPr lang="en-US" altLang="fa-IR" sz="1600" dirty="0">
                <a:solidFill>
                  <a:srgbClr val="000000"/>
                </a:solidFill>
                <a:latin typeface="Times New Roman" panose="02020603050405020304" pitchFamily="18" charset="0"/>
                <a:cs typeface="Times New Roman" panose="02020603050405020304" pitchFamily="18" charset="0"/>
              </a:rPr>
              <a:t>Technology user-based competitiveness</a:t>
            </a:r>
            <a:endParaRPr lang="fa-IR" altLang="fa-IR" sz="1600" dirty="0">
              <a:solidFill>
                <a:srgbClr val="000000"/>
              </a:solidFill>
              <a:latin typeface="Times New Roman" panose="02020603050405020304" pitchFamily="18" charset="0"/>
              <a:cs typeface="Times New Roman" panose="02020603050405020304" pitchFamily="18" charset="0"/>
            </a:endParaRPr>
          </a:p>
          <a:p>
            <a:pPr algn="r" rtl="1"/>
            <a:endParaRPr lang="en-US" altLang="fa-IR" sz="2400" b="1" dirty="0">
              <a:solidFill>
                <a:srgbClr val="000000"/>
              </a:solidFill>
              <a:cs typeface="B Nazanin" panose="00000400000000000000" pitchFamily="2" charset="-78"/>
            </a:endParaRPr>
          </a:p>
          <a:p>
            <a:pPr algn="r" rtl="1"/>
            <a:endParaRPr lang="en-US" altLang="fa-IR" sz="2400" b="1" dirty="0">
              <a:solidFill>
                <a:srgbClr val="000000"/>
              </a:solidFill>
              <a:cs typeface="B Nazanin" panose="00000400000000000000" pitchFamily="2" charset="-78"/>
            </a:endParaRPr>
          </a:p>
        </p:txBody>
      </p:sp>
    </p:spTree>
    <p:extLst>
      <p:ext uri="{BB962C8B-B14F-4D97-AF65-F5344CB8AC3E}">
        <p14:creationId xmlns:p14="http://schemas.microsoft.com/office/powerpoint/2010/main" val="1467259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201836"/>
            <a:ext cx="10245864" cy="603707"/>
          </a:xfrm>
        </p:spPr>
        <p:txBody>
          <a:bodyPr/>
          <a:lstStyle/>
          <a:p>
            <a:pPr algn="ct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سایر چالش‌های </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استارت‌آپ‌ها در صنعت نفت </a:t>
            </a:r>
            <a:br>
              <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b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1284513"/>
            <a:ext cx="10245864" cy="4892449"/>
          </a:xfrm>
        </p:spPr>
        <p:txBody>
          <a:bodyPr/>
          <a:lstStyle/>
          <a:p>
            <a:pPr lvl="0" algn="just"/>
            <a:r>
              <a:rPr lang="fa-IR" sz="2000" b="1" dirty="0">
                <a:cs typeface="B Nazanin" pitchFamily="2" charset="-78"/>
              </a:rPr>
              <a:t>در صنعت نفت و گاز به طور متوسط حدود 30 سال طول می‌کشد تا یک ایده به یک محصول تجاری تبدیل شود؛ و این میزان بیش از سه برابر متوسط زمان توسعه محصولات مصرفی است. این در حالیست که از 15 سال پیش تاکنون تمرکز این صنعت بر روی تسریع توسعه نوآوری و فناوری بوده و این مدت زمان برای کارآفرینان و استارت‌آپ‌ها بسیار چالش برانگیز است.</a:t>
            </a:r>
            <a:endParaRPr lang="en-US" sz="2000" b="1" dirty="0">
              <a:cs typeface="B Nazanin" pitchFamily="2" charset="-78"/>
            </a:endParaRPr>
          </a:p>
          <a:p>
            <a:pPr lvl="0" algn="just"/>
            <a:endParaRPr lang="fa-IR" sz="2000" b="1" dirty="0">
              <a:cs typeface="B Nazanin" pitchFamily="2" charset="-78"/>
            </a:endParaRPr>
          </a:p>
          <a:p>
            <a:pPr lvl="0" algn="just"/>
            <a:r>
              <a:rPr lang="ar-SA" sz="2000" b="1" dirty="0">
                <a:cs typeface="B Nazanin" pitchFamily="2" charset="-78"/>
              </a:rPr>
              <a:t>اکثر استارت‌آپ‌های افسانه‌ای در صنایع با چرخه‌های پذیرش فناوری کوتاه و زمان رسیدن به وضعیت بلوغ 3-5 سال متولد می‌شوند. اما فناوری‌های صنعت نفت به طور تاریخی در طی 10 تا 15 سال (یا بیشتر) رشد و توسعه می‌یابند و شکاف بیشتری در منحنی نرمال پذیرش فناوری دارند.</a:t>
            </a:r>
            <a:endParaRPr lang="en-US" sz="2000" b="1" dirty="0">
              <a:cs typeface="B Nazanin" pitchFamily="2" charset="-78"/>
            </a:endParaRPr>
          </a:p>
          <a:p>
            <a:pPr lvl="0" algn="just"/>
            <a:endParaRPr lang="fa-IR" sz="2000" b="1" dirty="0">
              <a:cs typeface="B Nazanin" pitchFamily="2" charset="-78"/>
            </a:endParaRPr>
          </a:p>
          <a:p>
            <a:pPr lvl="0" algn="just"/>
            <a:r>
              <a:rPr lang="ar-SA" sz="2000" b="1" dirty="0">
                <a:cs typeface="B Nazanin" pitchFamily="2" charset="-78"/>
              </a:rPr>
              <a:t>اکثر استارت‌آپ‌های افسانه‌ای در صنایعی متولد می‌شوند که سالانه دارای تلاطم هستند. صنعت نفت تا به حال پیشرفت‌های تدریجی زیادی داشته است، اما در 20 سال گذشته چندان انقلابی نبوده است. </a:t>
            </a:r>
            <a:endParaRPr lang="fa-IR" sz="2000" b="1" dirty="0">
              <a:cs typeface="B Nazanin" pitchFamily="2" charset="-78"/>
            </a:endParaRPr>
          </a:p>
          <a:p>
            <a:pPr lvl="0" algn="just"/>
            <a:endParaRPr lang="en-US" sz="2000" b="1" dirty="0">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1" y="1969159"/>
            <a:ext cx="8640763" cy="2192939"/>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راهبردهای غالب </a:t>
            </a:r>
          </a:p>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برای تجاری سازی در صنعت نفت</a:t>
            </a:r>
          </a:p>
        </p:txBody>
      </p:sp>
      <p:sp>
        <p:nvSpPr>
          <p:cNvPr id="2" name="Rectangle 1"/>
          <p:cNvSpPr/>
          <p:nvPr/>
        </p:nvSpPr>
        <p:spPr>
          <a:xfrm>
            <a:off x="9511863" y="231229"/>
            <a:ext cx="2186151" cy="85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300151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165437"/>
            <a:ext cx="10245864" cy="917136"/>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حوزه بالادستی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1124607"/>
            <a:ext cx="10245864" cy="5052356"/>
          </a:xfrm>
        </p:spPr>
        <p:txBody>
          <a:bodyPr/>
          <a:lstStyle/>
          <a:p>
            <a:pPr algn="just"/>
            <a:r>
              <a:rPr lang="fa-IR" sz="2000" b="1" dirty="0">
                <a:cs typeface="B Nazanin" pitchFamily="2" charset="-78"/>
              </a:rPr>
              <a:t>ساختار مشاركتي دارائي‌ها (</a:t>
            </a:r>
            <a:r>
              <a:rPr lang="en-US" sz="2000" dirty="0">
                <a:latin typeface="Times New Roman" pitchFamily="18" charset="0"/>
                <a:cs typeface="Times New Roman" pitchFamily="18" charset="0"/>
              </a:rPr>
              <a:t>Shared equity structure</a:t>
            </a:r>
            <a:r>
              <a:rPr lang="fa-IR" sz="2000" b="1" dirty="0">
                <a:cs typeface="B Nazanin" pitchFamily="2" charset="-78"/>
              </a:rPr>
              <a:t>)، كه حاكم بر بسياري از دارايي‌هاي حوزه بالادستي صنعت نفت است اغلب كار را براي شركت‌هاي نوآور در حفظ مالكيت نوآوري‌هاي جديد دشوار مي‌سازد. </a:t>
            </a:r>
          </a:p>
          <a:p>
            <a:pPr algn="just"/>
            <a:r>
              <a:rPr lang="fa-IR" sz="2000" b="1" dirty="0">
                <a:cs typeface="B Nazanin" pitchFamily="2" charset="-78"/>
              </a:rPr>
              <a:t>ساختار مشاركتي دارائي‌ها باعث پديده "سواري رايگان” مي‌شود (</a:t>
            </a:r>
            <a:r>
              <a:rPr lang="en-US" sz="2000" dirty="0">
                <a:latin typeface="Times New Roman" pitchFamily="18" charset="0"/>
                <a:cs typeface="Times New Roman" pitchFamily="18" charset="0"/>
              </a:rPr>
              <a:t>Free ridership</a:t>
            </a:r>
            <a:r>
              <a:rPr lang="fa-IR" sz="2000" b="1" dirty="0">
                <a:cs typeface="B Nazanin" pitchFamily="2" charset="-78"/>
              </a:rPr>
              <a:t>). </a:t>
            </a:r>
          </a:p>
          <a:p>
            <a:pPr algn="just"/>
            <a:r>
              <a:rPr lang="fa-IR" sz="2000" b="1" dirty="0">
                <a:cs typeface="B Nazanin" pitchFamily="2" charset="-78"/>
              </a:rPr>
              <a:t>با توجه به اينكه آزمایش­های همه‌جانبه برای اثبات فناوری و پذیرفته شدن آن در بازار، باید در مقیاس واقعی صورت گیرد، تجاری­سازی فناوری در بازارهای نفت و گاز پر هزینه و زمان‌بر است. </a:t>
            </a:r>
          </a:p>
          <a:p>
            <a:pPr algn="just"/>
            <a:r>
              <a:rPr lang="fa-IR" sz="2000" b="1" dirty="0">
                <a:cs typeface="B Nazanin" pitchFamily="2" charset="-78"/>
              </a:rPr>
              <a:t>به طور متوسط 16 سال زمان لازم است تا یک فناوری در حوزه بالادستي صنعت نفت توسعه يافته و به ­طور گسترده تجاری شود درحالی­که فرآیند توسعه فناوري در ساير حوزه‌ها، ممکن است کمتر از 2 سال به طول انجامد.</a:t>
            </a:r>
          </a:p>
          <a:p>
            <a:endParaRPr lang="fa-IR" sz="2000" b="1" dirty="0">
              <a:cs typeface="B Nazanin" pitchFamily="2" charset="-78"/>
            </a:endParaRPr>
          </a:p>
          <a:p>
            <a:endParaRPr lang="fa-IR" sz="2000" b="1" dirty="0">
              <a:cs typeface="B Nazanin" pitchFamily="2" charset="-78"/>
            </a:endParaRPr>
          </a:p>
          <a:p>
            <a:pPr algn="ctr">
              <a:lnSpc>
                <a:spcPct val="200000"/>
              </a:lnSpc>
              <a:buNone/>
              <a:defRPr/>
            </a:pPr>
            <a:r>
              <a:rPr lang="fa-IR" sz="2000" b="1" dirty="0">
                <a:cs typeface="B Titr" pitchFamily="2" charset="-78"/>
              </a:rPr>
              <a:t>راهبرد غالب برای تجاری سازی فناوری در حوزه بالادستی صنعت نفت ارائه خدمات فناورانه توسط دارنده فناوری است.</a:t>
            </a:r>
          </a:p>
          <a:p>
            <a:endParaRPr lang="fa-IR" sz="2000" dirty="0"/>
          </a:p>
          <a:p>
            <a:endParaRPr lang="en-US" sz="2000" dirty="0"/>
          </a:p>
          <a:p>
            <a:pPr marL="0" algn="just">
              <a:lnSpc>
                <a:spcPct val="130000"/>
              </a:lnSpc>
              <a:spcBef>
                <a:spcPts val="0"/>
              </a:spcBef>
              <a:buFontTx/>
              <a:buChar char="-"/>
              <a:defRPr/>
            </a:pPr>
            <a:endParaRPr lang="en-US" sz="2000" b="1" dirty="0">
              <a:latin typeface="Times New Roman"/>
              <a:ea typeface="Times New Roman"/>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165437"/>
            <a:ext cx="10245864" cy="563906"/>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حوزه پایین‌دستی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874228"/>
            <a:ext cx="10245864" cy="5385057"/>
          </a:xfrm>
        </p:spPr>
        <p:txBody>
          <a:bodyPr/>
          <a:lstStyle/>
          <a:p>
            <a:r>
              <a:rPr lang="fa-IR" altLang="fa-IR" sz="2000" dirty="0">
                <a:cs typeface="B Nazanin" pitchFamily="2" charset="-78"/>
              </a:rPr>
              <a:t>در حوزه پایین‌دستی صنعت نفت </a:t>
            </a:r>
            <a:r>
              <a:rPr lang="ar-SA" sz="2000" dirty="0">
                <a:cs typeface="B Nazanin" pitchFamily="2" charset="-78"/>
              </a:rPr>
              <a:t>بسیاری از </a:t>
            </a:r>
            <a:r>
              <a:rPr lang="fa-IR" sz="2000" dirty="0">
                <a:cs typeface="B Nazanin" pitchFamily="2" charset="-78"/>
              </a:rPr>
              <a:t>فناوری‌ها </a:t>
            </a:r>
            <a:r>
              <a:rPr lang="ar-SA" sz="2000" dirty="0">
                <a:cs typeface="B Nazanin" pitchFamily="2" charset="-78"/>
              </a:rPr>
              <a:t>مربوط به فرایندهای</a:t>
            </a:r>
            <a:r>
              <a:rPr lang="fa-IR" sz="2000" dirty="0">
                <a:cs typeface="B Nazanin" pitchFamily="2" charset="-78"/>
              </a:rPr>
              <a:t> تولید است.</a:t>
            </a:r>
          </a:p>
          <a:p>
            <a:r>
              <a:rPr lang="fa-IR" sz="2000" dirty="0">
                <a:cs typeface="B Nazanin" pitchFamily="2" charset="-78"/>
              </a:rPr>
              <a:t>فناوری‌های </a:t>
            </a:r>
            <a:r>
              <a:rPr lang="ar-SA" sz="2000" dirty="0">
                <a:cs typeface="B Nazanin" pitchFamily="2" charset="-78"/>
              </a:rPr>
              <a:t>فرا</a:t>
            </a:r>
            <a:r>
              <a:rPr lang="fa-IR" sz="2000" dirty="0">
                <a:cs typeface="B Nazanin" pitchFamily="2" charset="-78"/>
              </a:rPr>
              <a:t>یندی باید در اختیار شرکت‌های تولیدی به‌منظور بهره‌برداری برای تولید قرار گیرد.</a:t>
            </a:r>
            <a:endParaRPr lang="fa-IR" altLang="fa-IR" sz="2000" dirty="0">
              <a:cs typeface="B Nazanin" pitchFamily="2" charset="-78"/>
            </a:endParaRPr>
          </a:p>
          <a:p>
            <a:r>
              <a:rPr lang="ar-SA" sz="2000" dirty="0">
                <a:cs typeface="B Nazanin" pitchFamily="2" charset="-78"/>
              </a:rPr>
              <a:t>تجاری‌سازی</a:t>
            </a:r>
            <a:r>
              <a:rPr lang="fa-IR" sz="2000" dirty="0">
                <a:cs typeface="B Nazanin" pitchFamily="2" charset="-78"/>
              </a:rPr>
              <a:t> فناوری </a:t>
            </a:r>
            <a:r>
              <a:rPr lang="ar-SA" sz="2000" dirty="0">
                <a:cs typeface="B Nazanin" pitchFamily="2" charset="-78"/>
              </a:rPr>
              <a:t>نیازمند افشای عمومی جزئیات فناوری </a:t>
            </a:r>
            <a:r>
              <a:rPr lang="fa-IR" sz="2000" dirty="0">
                <a:cs typeface="B Nazanin" pitchFamily="2" charset="-78"/>
              </a:rPr>
              <a:t>برای شرکت‌های تولیدی </a:t>
            </a:r>
            <a:r>
              <a:rPr lang="ar-SA" sz="2000" dirty="0">
                <a:cs typeface="B Nazanin" pitchFamily="2" charset="-78"/>
              </a:rPr>
              <a:t>است</a:t>
            </a:r>
            <a:r>
              <a:rPr lang="fa-IR" sz="2000" dirty="0">
                <a:cs typeface="B Nazanin" pitchFamily="2" charset="-78"/>
              </a:rPr>
              <a:t> و در نتیجه </a:t>
            </a:r>
            <a:r>
              <a:rPr lang="ar-SA" sz="2000" dirty="0">
                <a:cs typeface="B Nazanin" pitchFamily="2" charset="-78"/>
              </a:rPr>
              <a:t>مهندسی معکوس آنها توسط شرکت‌های </a:t>
            </a:r>
            <a:r>
              <a:rPr lang="fa-IR" sz="2000" dirty="0">
                <a:cs typeface="B Nazanin" pitchFamily="2" charset="-78"/>
              </a:rPr>
              <a:t>تولیدی </a:t>
            </a:r>
            <a:r>
              <a:rPr lang="ar-SA" sz="2000" dirty="0">
                <a:cs typeface="B Nazanin" pitchFamily="2" charset="-78"/>
              </a:rPr>
              <a:t>چندان دشوار نیست.</a:t>
            </a:r>
            <a:endParaRPr lang="fa-IR" altLang="fa-IR" sz="2000" dirty="0">
              <a:cs typeface="B Nazanin" pitchFamily="2" charset="-78"/>
            </a:endParaRPr>
          </a:p>
          <a:p>
            <a:r>
              <a:rPr lang="ar-SA" sz="2000" dirty="0">
                <a:cs typeface="B Nazanin" pitchFamily="2" charset="-78"/>
              </a:rPr>
              <a:t>در چنین مواردی، اسرار تجاری نمی‌تواند ابزار مناسبی برای محافظت از دانش فناورانه باشد.</a:t>
            </a:r>
            <a:endParaRPr lang="fa-IR" altLang="fa-IR" sz="2000" dirty="0">
              <a:cs typeface="B Nazanin" pitchFamily="2" charset="-78"/>
            </a:endParaRPr>
          </a:p>
          <a:p>
            <a:r>
              <a:rPr lang="ar-SA" sz="2000" dirty="0">
                <a:cs typeface="B Nazanin" pitchFamily="2" charset="-78"/>
              </a:rPr>
              <a:t>هزینه‌های بسیار بالای توسعه، اثبات و تجاری‌سازی فناوری، در کنار منافع بالای بهره‌برداری از فناوری، و ویژگی تقلیدپذیری بسیار بالای فناوری‌های فرایندی در این صنعت، </a:t>
            </a:r>
            <a:r>
              <a:rPr lang="fa-IR" sz="2000" dirty="0">
                <a:cs typeface="B Nazanin" pitchFamily="2" charset="-78"/>
              </a:rPr>
              <a:t>انگیزه لازم برای تقلید آنها را فراهم می‌کند.</a:t>
            </a:r>
          </a:p>
          <a:p>
            <a:pPr algn="ctr">
              <a:buNone/>
            </a:pPr>
            <a:endParaRPr lang="fa-IR" sz="2000" b="1" dirty="0">
              <a:cs typeface="B Titr" pitchFamily="2" charset="-78"/>
            </a:endParaRPr>
          </a:p>
          <a:p>
            <a:pPr algn="ctr">
              <a:buNone/>
            </a:pPr>
            <a:r>
              <a:rPr lang="fa-IR" sz="2000" b="1" dirty="0">
                <a:cs typeface="B Titr" pitchFamily="2" charset="-78"/>
              </a:rPr>
              <a:t>راهبرد غالب برای تجاری سازی فناوری در حوزه پایین‌دستی صنعت نفت </a:t>
            </a:r>
            <a:r>
              <a:rPr lang="ar-SA" sz="2000" b="1" dirty="0">
                <a:cs typeface="B Titr" pitchFamily="2" charset="-78"/>
              </a:rPr>
              <a:t>واگذاری لیسانس </a:t>
            </a:r>
            <a:r>
              <a:rPr lang="fa-IR" sz="2000" b="1" dirty="0">
                <a:cs typeface="B Titr" pitchFamily="2" charset="-78"/>
              </a:rPr>
              <a:t>توسط دارنده فناوری است.</a:t>
            </a:r>
          </a:p>
          <a:p>
            <a:r>
              <a:rPr lang="ar-SA" sz="2000" dirty="0">
                <a:cs typeface="B Nazanin" pitchFamily="2" charset="-78"/>
              </a:rPr>
              <a:t>علیرغم اینکه سیستم پتنت به عنوان یک ابزار حفاظتی مورد استفاده قرار می‌گیرد، اما چون اثربخشی لازم را ندارد، ارائه‌کنندگان فناوری‌های فرایندی در این حوزه از سایر روش‌های حفاظت (از جمله فناوری‌های مکمل) نیز به طور همزمان بهره می‌گیرند. </a:t>
            </a:r>
            <a:endParaRPr lang="fa-IR" sz="2000" dirty="0">
              <a:cs typeface="B Nazanin" pitchFamily="2" charset="-78"/>
            </a:endParaRPr>
          </a:p>
          <a:p>
            <a:r>
              <a:rPr lang="ar-SA" sz="2000" dirty="0">
                <a:cs typeface="B Nazanin" pitchFamily="2" charset="-78"/>
              </a:rPr>
              <a:t>یکی از این اقدامات قرار دادن فناوری خود در یک شرکت خدمات مهندسی مشاور و واگذاري ليسانس، به همراه ارائه خدمات مهندسي، تدارکات و ساخت (</a:t>
            </a:r>
            <a:r>
              <a:rPr lang="en-US" sz="2000" dirty="0">
                <a:cs typeface="B Nazanin" pitchFamily="2" charset="-78"/>
              </a:rPr>
              <a:t>EPC</a:t>
            </a:r>
            <a:r>
              <a:rPr lang="ar-SA" sz="2000" dirty="0">
                <a:cs typeface="B Nazanin" pitchFamily="2" charset="-78"/>
              </a:rPr>
              <a:t>)، و... به مشتریان به صورت یک بسته یکپارچه می‌باشد. </a:t>
            </a:r>
            <a:endParaRPr lang="en-US" sz="2000" dirty="0">
              <a:cs typeface="B Nazanin" pitchFamily="2" charset="-78"/>
            </a:endParaRPr>
          </a:p>
          <a:p>
            <a:r>
              <a:rPr lang="ar-SA" sz="2000" dirty="0">
                <a:cs typeface="B Nazanin" pitchFamily="2" charset="-78"/>
              </a:rPr>
              <a:t>اقدام دیگر استفاده از فناوری‌های مکمل در قالب کاتالیست‌های اختصاصی برای فرایندهای نوآورانه است. </a:t>
            </a:r>
            <a:endParaRPr lang="fa-IR" sz="2000" dirty="0">
              <a:cs typeface="B Nazanin" pitchFamily="2" charset="-78"/>
            </a:endParaRPr>
          </a:p>
          <a:p>
            <a:endParaRPr lang="fa-IR" sz="2000" dirty="0"/>
          </a:p>
        </p:txBody>
      </p:sp>
    </p:spTree>
    <p:extLst>
      <p:ext uri="{BB962C8B-B14F-4D97-AF65-F5344CB8AC3E}">
        <p14:creationId xmlns:p14="http://schemas.microsoft.com/office/powerpoint/2010/main" val="862550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1" y="1969159"/>
            <a:ext cx="8640763" cy="2192939"/>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چند توصیه برای کارآفرینی در صنعت نفت</a:t>
            </a:r>
          </a:p>
        </p:txBody>
      </p:sp>
      <p:sp>
        <p:nvSpPr>
          <p:cNvPr id="2" name="Rectangle 1"/>
          <p:cNvSpPr/>
          <p:nvPr/>
        </p:nvSpPr>
        <p:spPr>
          <a:xfrm>
            <a:off x="9511863" y="231229"/>
            <a:ext cx="2186151" cy="85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300151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201836"/>
            <a:ext cx="10245864" cy="603707"/>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نکته مهم</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a:xfrm>
            <a:off x="816700" y="1534886"/>
            <a:ext cx="10245864" cy="4642077"/>
          </a:xfrm>
        </p:spPr>
        <p:txBody>
          <a:bodyPr/>
          <a:lstStyle/>
          <a:p>
            <a:pPr marL="0" algn="just">
              <a:lnSpc>
                <a:spcPct val="130000"/>
              </a:lnSpc>
              <a:spcBef>
                <a:spcPts val="0"/>
              </a:spcBef>
              <a:buNone/>
              <a:defRPr/>
            </a:pPr>
            <a:r>
              <a:rPr lang="fa-IR" sz="2000" b="1" dirty="0">
                <a:cs typeface="B Nazanin" pitchFamily="2" charset="-78"/>
              </a:rPr>
              <a:t>- </a:t>
            </a:r>
            <a:r>
              <a:rPr lang="ar-SA" sz="2000" b="1" dirty="0">
                <a:cs typeface="B Nazanin" pitchFamily="2" charset="-78"/>
              </a:rPr>
              <a:t>موضوع استارت‌آپ‌های فناورانه در صنعت نفت را نمی‌توان با استارت‌آپ‌هایی که در آن یک دانشجوی علوم کامپیوتر با یک لپ تاپ شروع به راه‌اندازی یک استارت‌آپ می‌کند مقایسه کرد</a:t>
            </a:r>
            <a:r>
              <a:rPr lang="fa-IR" sz="2000" b="1" dirty="0">
                <a:cs typeface="B Nazanin" pitchFamily="2" charset="-78"/>
              </a:rPr>
              <a:t>.</a:t>
            </a:r>
          </a:p>
          <a:p>
            <a:pPr marL="0" algn="just">
              <a:lnSpc>
                <a:spcPct val="130000"/>
              </a:lnSpc>
              <a:spcBef>
                <a:spcPts val="0"/>
              </a:spcBef>
              <a:buNone/>
              <a:defRPr/>
            </a:pPr>
            <a:endParaRPr lang="fa-IR" sz="2000" b="1" dirty="0">
              <a:cs typeface="B Nazanin" pitchFamily="2" charset="-78"/>
            </a:endParaRPr>
          </a:p>
          <a:p>
            <a:pPr marL="0" algn="just">
              <a:lnSpc>
                <a:spcPct val="130000"/>
              </a:lnSpc>
              <a:spcBef>
                <a:spcPts val="0"/>
              </a:spcBef>
              <a:buNone/>
              <a:defRPr/>
            </a:pPr>
            <a:r>
              <a:rPr lang="fa-IR" sz="2000" b="1" dirty="0">
                <a:cs typeface="B Nazanin" pitchFamily="2" charset="-78"/>
              </a:rPr>
              <a:t>- در هر صنعتی کارآفرینان بدون داشتن سابقه فعالیت می‌توانند به راحتی یک استارت‌آپ راه‌اندازی نمایند ولیکن حوزه بالادستی صنعت نفت، حداقل نیازمند یک تجربه 12 ساله می‌باشد.</a:t>
            </a:r>
            <a:endParaRPr lang="en-US" sz="2000" b="1" dirty="0">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201836"/>
            <a:ext cx="10245864" cy="603707"/>
          </a:xfrm>
        </p:spPr>
        <p:txBody>
          <a:bodyPr/>
          <a:lstStyle/>
          <a:p>
            <a:pPr algn="ctr"/>
            <a:r>
              <a:rPr lang="ar-SA" altLang="fa-IR" sz="3600" b="1" spc="-50" dirty="0" bmk="_Toc524258164">
                <a:ln>
                  <a:solidFill>
                    <a:schemeClr val="accent1">
                      <a:lumMod val="50000"/>
                    </a:schemeClr>
                  </a:solidFill>
                </a:ln>
                <a:solidFill>
                  <a:schemeClr val="accent2">
                    <a:lumMod val="50000"/>
                  </a:schemeClr>
                </a:solidFill>
                <a:cs typeface="B Titr" panose="00000700000000000000" pitchFamily="2" charset="-78"/>
              </a:rPr>
              <a:t>صلاحیت سنی و تجربی مورد نیاز برای یک کارآفرین صنعت نفت و گاز به منظور راه‌اندازی اس</a:t>
            </a:r>
            <a:r>
              <a:rPr lang="fa-IR" altLang="fa-IR" sz="3600" b="1" spc="-50" dirty="0" bmk="_Toc524258164">
                <a:ln>
                  <a:solidFill>
                    <a:schemeClr val="accent1">
                      <a:lumMod val="50000"/>
                    </a:schemeClr>
                  </a:solidFill>
                </a:ln>
                <a:solidFill>
                  <a:schemeClr val="accent2">
                    <a:lumMod val="50000"/>
                  </a:schemeClr>
                </a:solidFill>
                <a:cs typeface="B Titr" panose="00000700000000000000" pitchFamily="2" charset="-78"/>
              </a:rPr>
              <a:t>ت</a:t>
            </a:r>
            <a:r>
              <a:rPr lang="ar-SA" altLang="fa-IR" sz="3600" b="1" spc="-50" dirty="0" bmk="_Toc524258164">
                <a:ln>
                  <a:solidFill>
                    <a:schemeClr val="accent1">
                      <a:lumMod val="50000"/>
                    </a:schemeClr>
                  </a:solidFill>
                </a:ln>
                <a:solidFill>
                  <a:schemeClr val="accent2">
                    <a:lumMod val="50000"/>
                  </a:schemeClr>
                </a:solidFill>
                <a:cs typeface="B Titr" panose="00000700000000000000" pitchFamily="2" charset="-78"/>
              </a:rPr>
              <a:t>ارت‌آپ‌های فناورانه </a:t>
            </a:r>
            <a:endParaRPr lang="en-US" altLang="fa-IR" sz="36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graphicFrame>
        <p:nvGraphicFramePr>
          <p:cNvPr id="5" name="Table 4"/>
          <p:cNvGraphicFramePr>
            <a:graphicFrameLocks noGrp="1"/>
          </p:cNvGraphicFramePr>
          <p:nvPr/>
        </p:nvGraphicFramePr>
        <p:xfrm>
          <a:off x="1099457" y="1839688"/>
          <a:ext cx="10091057" cy="3276598"/>
        </p:xfrm>
        <a:graphic>
          <a:graphicData uri="http://schemas.openxmlformats.org/drawingml/2006/table">
            <a:tbl>
              <a:tblPr/>
              <a:tblGrid>
                <a:gridCol w="1543120">
                  <a:extLst>
                    <a:ext uri="{9D8B030D-6E8A-4147-A177-3AD203B41FA5}">
                      <a16:colId xmlns:a16="http://schemas.microsoft.com/office/drawing/2014/main" val="20000"/>
                    </a:ext>
                  </a:extLst>
                </a:gridCol>
                <a:gridCol w="1668795">
                  <a:extLst>
                    <a:ext uri="{9D8B030D-6E8A-4147-A177-3AD203B41FA5}">
                      <a16:colId xmlns:a16="http://schemas.microsoft.com/office/drawing/2014/main" val="20001"/>
                    </a:ext>
                  </a:extLst>
                </a:gridCol>
                <a:gridCol w="1576083">
                  <a:extLst>
                    <a:ext uri="{9D8B030D-6E8A-4147-A177-3AD203B41FA5}">
                      <a16:colId xmlns:a16="http://schemas.microsoft.com/office/drawing/2014/main" val="20002"/>
                    </a:ext>
                  </a:extLst>
                </a:gridCol>
                <a:gridCol w="5303059">
                  <a:extLst>
                    <a:ext uri="{9D8B030D-6E8A-4147-A177-3AD203B41FA5}">
                      <a16:colId xmlns:a16="http://schemas.microsoft.com/office/drawing/2014/main" val="20003"/>
                    </a:ext>
                  </a:extLst>
                </a:gridCol>
              </a:tblGrid>
              <a:tr h="364066">
                <a:tc>
                  <a:txBody>
                    <a:bodyPr/>
                    <a:lstStyle/>
                    <a:p>
                      <a:pPr algn="r" rtl="1">
                        <a:lnSpc>
                          <a:spcPct val="115000"/>
                        </a:lnSpc>
                        <a:spcAft>
                          <a:spcPts val="0"/>
                        </a:spcAft>
                        <a:tabLst>
                          <a:tab pos="158750" algn="l"/>
                          <a:tab pos="407035" algn="ctr"/>
                        </a:tabLst>
                      </a:pPr>
                      <a:r>
                        <a:rPr lang="fa-IR" sz="1600" b="1" dirty="0">
                          <a:latin typeface="Calibri"/>
                          <a:ea typeface="Calibri"/>
                          <a:cs typeface="B Nazanin"/>
                        </a:rPr>
                        <a:t>  		        دكترا</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600" b="1" dirty="0">
                          <a:latin typeface="Calibri"/>
                          <a:ea typeface="Calibri"/>
                          <a:cs typeface="B Nazanin"/>
                        </a:rPr>
                        <a:t>كارشناسي ارشد</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600" b="1" dirty="0">
                          <a:latin typeface="Calibri"/>
                          <a:ea typeface="Calibri"/>
                          <a:cs typeface="B Nazanin"/>
                        </a:rPr>
                        <a:t>كارشناسي </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600" b="1">
                          <a:latin typeface="Calibri"/>
                          <a:ea typeface="Calibri"/>
                          <a:cs typeface="B Nazanin"/>
                        </a:rPr>
                        <a:t>ميزان تحصيلات</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64066">
                <a:tc>
                  <a:txBody>
                    <a:bodyPr/>
                    <a:lstStyle/>
                    <a:p>
                      <a:pPr algn="ctr" rtl="1">
                        <a:lnSpc>
                          <a:spcPct val="115000"/>
                        </a:lnSpc>
                        <a:spcAft>
                          <a:spcPts val="0"/>
                        </a:spcAft>
                      </a:pPr>
                      <a:r>
                        <a:rPr lang="ar-SA" sz="1600" b="1">
                          <a:latin typeface="Calibri"/>
                          <a:ea typeface="Calibri"/>
                          <a:cs typeface="B Nazanin"/>
                        </a:rPr>
                        <a:t>10</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6</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4</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تعداد سال‌هاي حضور در دانشگاه</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4066">
                <a:tc>
                  <a:txBody>
                    <a:bodyPr/>
                    <a:lstStyle/>
                    <a:p>
                      <a:pPr algn="ctr" rtl="1">
                        <a:lnSpc>
                          <a:spcPct val="115000"/>
                        </a:lnSpc>
                        <a:spcAft>
                          <a:spcPts val="0"/>
                        </a:spcAft>
                      </a:pPr>
                      <a:r>
                        <a:rPr lang="ar-SA" sz="1600" b="1">
                          <a:latin typeface="Calibri"/>
                          <a:ea typeface="Calibri"/>
                          <a:cs typeface="B Nazanin"/>
                        </a:rPr>
                        <a:t>3</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5</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8</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ميزان تجربه كاري مورد نياز</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8134">
                <a:tc>
                  <a:txBody>
                    <a:bodyPr/>
                    <a:lstStyle/>
                    <a:p>
                      <a:pPr algn="ctr" rtl="1">
                        <a:lnSpc>
                          <a:spcPct val="115000"/>
                        </a:lnSpc>
                        <a:spcAft>
                          <a:spcPts val="0"/>
                        </a:spcAft>
                      </a:pPr>
                      <a:r>
                        <a:rPr lang="ar-SA" sz="1600" b="1">
                          <a:latin typeface="Calibri"/>
                          <a:ea typeface="Calibri"/>
                          <a:cs typeface="B Nazanin"/>
                        </a:rPr>
                        <a:t>5 سال</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10 سال</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15 سال</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ميزان تجربه كاري مورد نياز تا رسیدن به پاداش‌ها و مزایای ویژه در شرکت بزرگ نفتی (محكم شدن دستبندهاي طلايي)</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2200">
                <a:tc>
                  <a:txBody>
                    <a:bodyPr/>
                    <a:lstStyle/>
                    <a:p>
                      <a:pPr algn="ctr" rtl="1">
                        <a:lnSpc>
                          <a:spcPct val="115000"/>
                        </a:lnSpc>
                        <a:spcAft>
                          <a:spcPts val="0"/>
                        </a:spcAft>
                      </a:pPr>
                      <a:r>
                        <a:rPr lang="ar-SA" sz="1600" b="1">
                          <a:latin typeface="Calibri"/>
                          <a:ea typeface="Calibri"/>
                          <a:cs typeface="B Nazanin"/>
                        </a:rPr>
                        <a:t>سن بازنشستگی منهای 35</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سن بازنشستگی منهای 35</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سن بازنشستگی منهای 35</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dirty="0">
                          <a:latin typeface="Calibri"/>
                          <a:ea typeface="Calibri"/>
                          <a:cs typeface="B Nazanin"/>
                        </a:rPr>
                        <a:t>تعداد سال­هاي باقي مانده از پاداش‌ها و مزایای ویژه</a:t>
                      </a:r>
                      <a:endParaRPr lang="en-US" sz="1600" dirty="0">
                        <a:latin typeface="Calibri"/>
                        <a:ea typeface="Calibri"/>
                        <a:cs typeface="Arial"/>
                      </a:endParaRPr>
                    </a:p>
                    <a:p>
                      <a:pPr algn="ctr" rtl="1">
                        <a:lnSpc>
                          <a:spcPct val="115000"/>
                        </a:lnSpc>
                        <a:spcAft>
                          <a:spcPts val="0"/>
                        </a:spcAft>
                      </a:pPr>
                      <a:r>
                        <a:rPr lang="ar-SA" sz="1600" b="1" dirty="0">
                          <a:latin typeface="Calibri"/>
                          <a:ea typeface="Calibri"/>
                          <a:cs typeface="B Nazanin"/>
                        </a:rPr>
                        <a:t>(از دوام دستبندهای طلایی)</a:t>
                      </a:r>
                      <a:endParaRPr lang="en-US" sz="1600" dirty="0">
                        <a:latin typeface="Calibri"/>
                        <a:ea typeface="Calibri"/>
                        <a:cs typeface="Arial"/>
                      </a:endParaRPr>
                    </a:p>
                    <a:p>
                      <a:pPr algn="ctr" rtl="1">
                        <a:lnSpc>
                          <a:spcPct val="115000"/>
                        </a:lnSpc>
                        <a:spcAft>
                          <a:spcPts val="0"/>
                        </a:spcAft>
                      </a:pPr>
                      <a:r>
                        <a:rPr lang="ar-SA" sz="1600" b="1" dirty="0">
                          <a:latin typeface="Calibri"/>
                          <a:ea typeface="Calibri"/>
                          <a:cs typeface="B Nazanin"/>
                        </a:rPr>
                        <a:t>(با فرض اينكه پاداش‌ها و مزایای ویژه در 35 سالگي آغاز شود.)</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066">
                <a:tc>
                  <a:txBody>
                    <a:bodyPr/>
                    <a:lstStyle/>
                    <a:p>
                      <a:pPr algn="ctr" rtl="1">
                        <a:lnSpc>
                          <a:spcPct val="115000"/>
                        </a:lnSpc>
                        <a:spcAft>
                          <a:spcPts val="0"/>
                        </a:spcAft>
                      </a:pPr>
                      <a:r>
                        <a:rPr lang="ar-SA" sz="1600" b="1">
                          <a:latin typeface="Calibri"/>
                          <a:ea typeface="Calibri"/>
                          <a:cs typeface="B Nazanin"/>
                        </a:rPr>
                        <a:t>30-35</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27-32</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a:latin typeface="Calibri"/>
                          <a:ea typeface="Calibri"/>
                          <a:cs typeface="B Nazanin"/>
                        </a:rPr>
                        <a:t>28-33</a:t>
                      </a:r>
                      <a:endParaRPr lang="en-US" sz="16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dirty="0">
                          <a:latin typeface="Calibri"/>
                          <a:ea typeface="Calibri"/>
                          <a:cs typeface="B Nazanin"/>
                        </a:rPr>
                        <a:t>بهترين سن جدا شدن از شرکت بزرگ نفتی</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2550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1" y="1969159"/>
            <a:ext cx="8640763" cy="2192939"/>
          </a:xfrm>
          <a:prstGeom prst="rect">
            <a:avLst/>
          </a:prstGeom>
          <a:noFill/>
          <a:ln w="9525" cap="flat" cmpd="sng" algn="ctr">
            <a:noFill/>
            <a:prstDash val="solid"/>
          </a:ln>
          <a:effectLst>
            <a:outerShdw blurRad="40000" dist="20000" dir="5400000" rotWithShape="0">
              <a:srgbClr val="000000">
                <a:alpha val="38000"/>
              </a:srgbClr>
            </a:outerShdw>
          </a:effectLst>
        </p:spPr>
        <p:txBody>
          <a:bodyPr anchor="ctr">
            <a:normAutofit/>
          </a:bodyPr>
          <a:lstStyle>
            <a:lvl1pPr algn="l" rtl="0" eaLnBrk="0" fontAlgn="base" hangingPunct="0">
              <a:spcBef>
                <a:spcPct val="0"/>
              </a:spcBef>
              <a:spcAft>
                <a:spcPct val="0"/>
              </a:spcAft>
              <a:defRPr lang="en-US" sz="4400" kern="1200" dirty="0">
                <a:solidFill>
                  <a:schemeClr val="dk1"/>
                </a:solidFill>
                <a:latin typeface="+mn-lt"/>
                <a:ea typeface="+mn-ea"/>
                <a:cs typeface="+mn-cs"/>
              </a:defRPr>
            </a:lvl1pPr>
            <a:lvl2pPr algn="l" rtl="0" eaLnBrk="0" fontAlgn="base" hangingPunct="0">
              <a:spcBef>
                <a:spcPct val="0"/>
              </a:spcBef>
              <a:spcAft>
                <a:spcPct val="0"/>
              </a:spcAft>
              <a:defRPr sz="4400">
                <a:solidFill>
                  <a:schemeClr val="dk1"/>
                </a:solidFill>
                <a:latin typeface="+mn-lt"/>
                <a:ea typeface="+mn-ea"/>
                <a:cs typeface="+mn-cs"/>
              </a:defRPr>
            </a:lvl2pPr>
            <a:lvl3pPr algn="l" rtl="0" eaLnBrk="0" fontAlgn="base" hangingPunct="0">
              <a:spcBef>
                <a:spcPct val="0"/>
              </a:spcBef>
              <a:spcAft>
                <a:spcPct val="0"/>
              </a:spcAft>
              <a:defRPr sz="4400">
                <a:solidFill>
                  <a:schemeClr val="dk1"/>
                </a:solidFill>
                <a:latin typeface="+mn-lt"/>
                <a:ea typeface="+mn-ea"/>
                <a:cs typeface="+mn-cs"/>
              </a:defRPr>
            </a:lvl3pPr>
            <a:lvl4pPr algn="l" rtl="0" eaLnBrk="0" fontAlgn="base" hangingPunct="0">
              <a:spcBef>
                <a:spcPct val="0"/>
              </a:spcBef>
              <a:spcAft>
                <a:spcPct val="0"/>
              </a:spcAft>
              <a:defRPr sz="4400">
                <a:solidFill>
                  <a:schemeClr val="dk1"/>
                </a:solidFill>
                <a:latin typeface="+mn-lt"/>
                <a:ea typeface="+mn-ea"/>
                <a:cs typeface="+mn-cs"/>
              </a:defRPr>
            </a:lvl4pPr>
            <a:lvl5pPr algn="l" rtl="0" eaLnBrk="0" fontAlgn="base" hangingPunct="0">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rtl="1" eaLnBrk="1" fontAlgn="auto" hangingPunct="1">
              <a:lnSpc>
                <a:spcPct val="200000"/>
              </a:lnSpc>
              <a:spcAft>
                <a:spcPts val="0"/>
              </a:spcAft>
              <a:defRPr/>
            </a:pPr>
            <a:r>
              <a:rPr lang="fa-IR" sz="3000" b="1" dirty="0">
                <a:ln w="3175">
                  <a:solidFill>
                    <a:srgbClr val="C00000"/>
                  </a:solidFill>
                </a:ln>
                <a:solidFill>
                  <a:schemeClr val="accent1">
                    <a:lumMod val="50000"/>
                  </a:schemeClr>
                </a:solidFill>
                <a:effectLst>
                  <a:glow rad="63500">
                    <a:schemeClr val="accent3">
                      <a:satMod val="175000"/>
                      <a:alpha val="40000"/>
                    </a:schemeClr>
                  </a:glow>
                </a:effectLst>
                <a:cs typeface="B Titr" pitchFamily="2" charset="-78"/>
              </a:rPr>
              <a:t>با تشكر از حسن توجه شما</a:t>
            </a:r>
          </a:p>
        </p:txBody>
      </p:sp>
      <p:sp>
        <p:nvSpPr>
          <p:cNvPr id="2" name="Rectangle 1"/>
          <p:cNvSpPr/>
          <p:nvPr/>
        </p:nvSpPr>
        <p:spPr>
          <a:xfrm>
            <a:off x="9511863" y="231229"/>
            <a:ext cx="2186151" cy="85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300151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16700" y="201836"/>
            <a:ext cx="10245864" cy="603707"/>
          </a:xfrm>
        </p:spPr>
        <p:txBody>
          <a:bodyPr/>
          <a:lstStyle/>
          <a:p>
            <a:pPr algn="ct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تعریف استارت‌آپ</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 </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در صنعت نفت</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24579" name="Content Placeholder 2"/>
          <p:cNvSpPr>
            <a:spLocks noGrp="1"/>
          </p:cNvSpPr>
          <p:nvPr>
            <p:ph idx="1"/>
          </p:nvPr>
        </p:nvSpPr>
        <p:spPr/>
        <p:txBody>
          <a:bodyPr/>
          <a:lstStyle/>
          <a:p>
            <a:pPr algn="just"/>
            <a:r>
              <a:rPr lang="ar-SA" sz="2400" b="1" dirty="0">
                <a:cs typeface="B Nazanin" pitchFamily="2" charset="-78"/>
              </a:rPr>
              <a:t>استارت‌آپ یک شرکت مبتنی بر یک ایده فناورانه تا حدی خطرناک (اثبات نشده) است که یک نقطه دردناک (مشکل) از صنعت نفت را به روش ابتکاری درمان (حل) می‌کند. لازم به ذکر است که منظور از استارت‌آپ‌های صنعت نفت و گاز یک شرکت</a:t>
            </a:r>
            <a:r>
              <a:rPr lang="fa-IR" sz="2400" b="1" dirty="0">
                <a:cs typeface="B Nazanin" pitchFamily="2" charset="-78"/>
              </a:rPr>
              <a:t> عملیاتی </a:t>
            </a:r>
            <a:r>
              <a:rPr lang="ar-SA" sz="2400" b="1" dirty="0">
                <a:cs typeface="B Nazanin" pitchFamily="2" charset="-78"/>
              </a:rPr>
              <a:t>جدید نیست (هرچند که این می‌تواند یک مفهوم بسیار جالب باشد) و عمدتا استارت‌آپ‌های فناورانه صنعت نفت از جنس شرکت‌های </a:t>
            </a:r>
            <a:r>
              <a:rPr lang="fa-IR" sz="2400" b="1" dirty="0">
                <a:cs typeface="B Nazanin" pitchFamily="2" charset="-78"/>
              </a:rPr>
              <a:t>پشتیبان و ارائه کننده </a:t>
            </a:r>
            <a:r>
              <a:rPr lang="ar-SA" sz="2400" b="1" dirty="0">
                <a:cs typeface="B Nazanin" pitchFamily="2" charset="-78"/>
              </a:rPr>
              <a:t>خدمات هستند.</a:t>
            </a:r>
            <a:endParaRPr lang="en-US" sz="2400" b="1" dirty="0">
              <a:cs typeface="B Nazanin" pitchFamily="2" charset="-78"/>
            </a:endParaRPr>
          </a:p>
        </p:txBody>
      </p:sp>
    </p:spTree>
    <p:extLst>
      <p:ext uri="{BB962C8B-B14F-4D97-AF65-F5344CB8AC3E}">
        <p14:creationId xmlns:p14="http://schemas.microsoft.com/office/powerpoint/2010/main" val="86255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16700" y="207476"/>
            <a:ext cx="10245864" cy="1325563"/>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انواع بازیگران نوآوری بر مبنای انواع رقابت‌پذیری فناورانه</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6147" name="Content Placeholder 2"/>
          <p:cNvSpPr>
            <a:spLocks noGrp="1"/>
          </p:cNvSpPr>
          <p:nvPr>
            <p:ph idx="1"/>
          </p:nvPr>
        </p:nvSpPr>
        <p:spPr/>
        <p:txBody>
          <a:bodyPr/>
          <a:lstStyle/>
          <a:p>
            <a:pPr algn="r" rtl="1"/>
            <a:r>
              <a:rPr lang="fa-IR" altLang="fa-IR" sz="2400" dirty="0">
                <a:cs typeface="B Nazanin" panose="00000400000000000000" pitchFamily="2" charset="-78"/>
              </a:rPr>
              <a:t>متناظر با دو بعد رقابت‌پذيري فناورانه، سازمان‌های نوآور به دو گروه ذیل تقسیم می‌شوند:</a:t>
            </a:r>
            <a:endParaRPr lang="fa-IR" altLang="fa-IR" sz="2400" u="sng" dirty="0">
              <a:cs typeface="B Nazanin" panose="00000400000000000000" pitchFamily="2" charset="-78"/>
            </a:endParaRPr>
          </a:p>
          <a:p>
            <a:pPr lvl="1" algn="just" rtl="1"/>
            <a:r>
              <a:rPr lang="fa-IR" altLang="fa-IR" sz="2400" u="sng" dirty="0">
                <a:cs typeface="B Nazanin" panose="00000400000000000000" pitchFamily="2" charset="-78"/>
              </a:rPr>
              <a:t>سازمان‌های خلق‌کننده فناوری (</a:t>
            </a:r>
            <a:r>
              <a:rPr lang="en-US" altLang="fa-IR" sz="2400" u="sng" dirty="0">
                <a:cs typeface="B Nazanin" panose="00000400000000000000" pitchFamily="2" charset="-78"/>
              </a:rPr>
              <a:t>TGO</a:t>
            </a:r>
            <a:r>
              <a:rPr lang="fa-IR" altLang="fa-IR" sz="2400" u="sng" dirty="0">
                <a:cs typeface="B Nazanin" panose="00000400000000000000" pitchFamily="2" charset="-78"/>
              </a:rPr>
              <a:t>)</a:t>
            </a:r>
            <a:r>
              <a:rPr lang="fa-IR" altLang="fa-IR" sz="2400" dirty="0">
                <a:cs typeface="B Nazanin" panose="00000400000000000000" pitchFamily="2" charset="-78"/>
              </a:rPr>
              <a:t>: سازمان‌های خلق‌کننده فناوری نیاز به توانایی خلق خروجی‌های فناورانه دارند و به شدت به دانش فناورانه و توانمندی‌های بازار برای توسعه و تجاری سازی فناوری وابستگی دارند؛ </a:t>
            </a:r>
          </a:p>
          <a:p>
            <a:pPr lvl="1" algn="just" rtl="1"/>
            <a:endParaRPr lang="fa-IR" altLang="fa-IR" sz="2400" u="sng" dirty="0">
              <a:cs typeface="B Nazanin" panose="00000400000000000000" pitchFamily="2" charset="-78"/>
            </a:endParaRPr>
          </a:p>
          <a:p>
            <a:pPr lvl="1" algn="just" rtl="1"/>
            <a:r>
              <a:rPr lang="fa-IR" altLang="fa-IR" sz="2400" u="sng" dirty="0">
                <a:cs typeface="B Nazanin" panose="00000400000000000000" pitchFamily="2" charset="-78"/>
              </a:rPr>
              <a:t>سازمان‌های پذیرنده فناوری (</a:t>
            </a:r>
            <a:r>
              <a:rPr lang="en-US" altLang="fa-IR" sz="2400" u="sng" dirty="0">
                <a:cs typeface="B Nazanin" panose="00000400000000000000" pitchFamily="2" charset="-78"/>
              </a:rPr>
              <a:t>TAO</a:t>
            </a:r>
            <a:r>
              <a:rPr lang="fa-IR" altLang="fa-IR" sz="2400" u="sng" dirty="0">
                <a:cs typeface="B Nazanin" panose="00000400000000000000" pitchFamily="2" charset="-78"/>
              </a:rPr>
              <a:t>):</a:t>
            </a:r>
            <a:r>
              <a:rPr lang="fa-IR" altLang="fa-IR" sz="2400" dirty="0">
                <a:cs typeface="B Nazanin" panose="00000400000000000000" pitchFamily="2" charset="-78"/>
              </a:rPr>
              <a:t> سازمان‌های پذیرنده فناوری نیاز به توانایی جذب ورودی‌های فناورانه دارند و بیشتر بر توانمندی‌های مدیریتی و سازمانی خود برای انتخاب و جذب فناوری‌ها متکی هستند. </a:t>
            </a:r>
            <a:endParaRPr lang="en-US" altLang="fa-IR" sz="2400" dirty="0">
              <a:cs typeface="B Nazanin" panose="00000400000000000000" pitchFamily="2" charset="-78"/>
            </a:endParaRPr>
          </a:p>
          <a:p>
            <a:pPr algn="r" rtl="1"/>
            <a:endParaRPr lang="en-US" altLang="fa-IR" sz="2400" dirty="0">
              <a:cs typeface="B Nazanin" panose="00000400000000000000" pitchFamily="2" charset="-78"/>
            </a:endParaRPr>
          </a:p>
          <a:p>
            <a:pPr algn="l" rtl="0"/>
            <a:r>
              <a:rPr lang="en-US" altLang="fa-IR" sz="1600" dirty="0">
                <a:latin typeface="Times New Roman" panose="02020603050405020304" pitchFamily="18" charset="0"/>
                <a:cs typeface="Times New Roman" panose="02020603050405020304" pitchFamily="18" charset="0"/>
              </a:rPr>
              <a:t>Technology-Generating Organizations (TGO)</a:t>
            </a:r>
          </a:p>
          <a:p>
            <a:pPr algn="l" rtl="0"/>
            <a:r>
              <a:rPr lang="en-US" altLang="fa-IR" sz="1600" dirty="0">
                <a:latin typeface="Times New Roman" panose="02020603050405020304" pitchFamily="18" charset="0"/>
                <a:cs typeface="Times New Roman" panose="02020603050405020304" pitchFamily="18" charset="0"/>
              </a:rPr>
              <a:t>Technology-Adopting Organizations (TAO)</a:t>
            </a:r>
          </a:p>
          <a:p>
            <a:pPr algn="r" rtl="1"/>
            <a:endParaRPr lang="en-US" altLang="fa-IR" sz="2400" b="1" dirty="0">
              <a:solidFill>
                <a:srgbClr val="000000"/>
              </a:solidFill>
              <a:cs typeface="B Nazanin" panose="00000400000000000000" pitchFamily="2" charset="-78"/>
            </a:endParaRPr>
          </a:p>
        </p:txBody>
      </p:sp>
    </p:spTree>
    <p:extLst>
      <p:ext uri="{BB962C8B-B14F-4D97-AF65-F5344CB8AC3E}">
        <p14:creationId xmlns:p14="http://schemas.microsoft.com/office/powerpoint/2010/main" val="8330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16700" y="196966"/>
            <a:ext cx="10245864" cy="1325563"/>
          </a:xfrm>
        </p:spPr>
        <p:txBody>
          <a:bodyPr/>
          <a:lstStyle/>
          <a:p>
            <a:pPr algn="ctr" rtl="1"/>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الگوی كسب و كار بازيگران بر مبناي انواع رقابت‌پذيري فناورانه</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7171" name="Content Placeholder 2"/>
          <p:cNvSpPr>
            <a:spLocks noGrp="1"/>
          </p:cNvSpPr>
          <p:nvPr>
            <p:ph idx="1"/>
          </p:nvPr>
        </p:nvSpPr>
        <p:spPr/>
        <p:txBody>
          <a:bodyPr/>
          <a:lstStyle/>
          <a:p>
            <a:pPr algn="just" rtl="1"/>
            <a:r>
              <a:rPr lang="fa-IR" altLang="fa-IR" sz="2400" dirty="0">
                <a:cs typeface="B Nazanin" panose="00000400000000000000" pitchFamily="2" charset="-78"/>
              </a:rPr>
              <a:t>متناظر با دو بعد رقابت‌پذيري فناورانه، سازمان‌های نوآور به دو گروه سازمان‌های خلق‌کننده فناوری و سازمان‌های پذیرنده فناوری تقسیم می‌شوند که الگوي كسب و كار آنها مبتنی بر یکی از دو الگوی ذیل خواهد بود: </a:t>
            </a:r>
          </a:p>
          <a:p>
            <a:pPr lvl="1" algn="just" rtl="1"/>
            <a:r>
              <a:rPr lang="fa-IR" altLang="fa-IR" sz="2400" dirty="0">
                <a:cs typeface="B Nazanin" panose="00000400000000000000" pitchFamily="2" charset="-78"/>
              </a:rPr>
              <a:t>«الگوی كسب و كار مبتنی بر توسعه فناوري» </a:t>
            </a:r>
          </a:p>
          <a:p>
            <a:pPr lvl="1" algn="just" rtl="1"/>
            <a:r>
              <a:rPr lang="fa-IR" altLang="fa-IR" sz="2400" dirty="0">
                <a:cs typeface="B Nazanin" panose="00000400000000000000" pitchFamily="2" charset="-78"/>
              </a:rPr>
              <a:t>«الگوی كسب و كار مبتنی بر بهره‌برداری از منابع»</a:t>
            </a:r>
          </a:p>
          <a:p>
            <a:pPr algn="just" rtl="1"/>
            <a:endParaRPr lang="fa-IR" altLang="fa-IR" sz="2400" dirty="0">
              <a:cs typeface="B Nazanin" panose="00000400000000000000" pitchFamily="2" charset="-78"/>
            </a:endParaRPr>
          </a:p>
          <a:p>
            <a:pPr algn="just" rtl="1">
              <a:buFont typeface="Arial" panose="020B0604020202020204" pitchFamily="34" charset="0"/>
              <a:buNone/>
            </a:pPr>
            <a:r>
              <a:rPr lang="fa-IR" altLang="fa-IR" sz="2400" dirty="0">
                <a:cs typeface="B Nazanin" panose="00000400000000000000" pitchFamily="2" charset="-78"/>
              </a:rPr>
              <a:t>	براين اساس شركت‌هايي كه بدنبال «رقابت‌پذيري در زمينه فناوري» هستند از الگوی كسب و كار مبتنی بر توسعه فناوري و شركت‌هايي كه بدنبال «رقابت‌پذيري با منشاء فناوري» هستند از الگوی كسب و كار مبتنی بر بهره‌برداری استفاده مي‌كنند.</a:t>
            </a:r>
          </a:p>
          <a:p>
            <a:pPr algn="just" rtl="1">
              <a:buFont typeface="Arial" panose="020B0604020202020204" pitchFamily="34" charset="0"/>
              <a:buNone/>
            </a:pPr>
            <a:endParaRPr lang="fa-IR" altLang="fa-IR" sz="2400" dirty="0">
              <a:cs typeface="B Nazanin" panose="00000400000000000000" pitchFamily="2" charset="-78"/>
            </a:endParaRPr>
          </a:p>
          <a:p>
            <a:pPr algn="just" rtl="1">
              <a:buFont typeface="Arial" panose="020B0604020202020204" pitchFamily="34" charset="0"/>
              <a:buNone/>
            </a:pPr>
            <a:endParaRPr lang="en-US" altLang="fa-IR" sz="2400" dirty="0">
              <a:cs typeface="B Nazanin" panose="00000400000000000000" pitchFamily="2" charset="-78"/>
            </a:endParaRPr>
          </a:p>
        </p:txBody>
      </p:sp>
    </p:spTree>
    <p:extLst>
      <p:ext uri="{BB962C8B-B14F-4D97-AF65-F5344CB8AC3E}">
        <p14:creationId xmlns:p14="http://schemas.microsoft.com/office/powerpoint/2010/main" val="92786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16700" y="228496"/>
            <a:ext cx="10245864" cy="1325563"/>
          </a:xfrm>
        </p:spPr>
        <p:txBody>
          <a:bodyPr/>
          <a:lstStyle/>
          <a:p>
            <a:pPr algn="ct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الگوی کسب وکار </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مبتنی بر </a:t>
            </a: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بهره­برداری</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8195" name="Content Placeholder 2"/>
          <p:cNvSpPr>
            <a:spLocks noGrp="1"/>
          </p:cNvSpPr>
          <p:nvPr>
            <p:ph idx="1"/>
          </p:nvPr>
        </p:nvSpPr>
        <p:spPr/>
        <p:txBody>
          <a:bodyPr/>
          <a:lstStyle/>
          <a:p>
            <a:pPr algn="just" rtl="1"/>
            <a:r>
              <a:rPr lang="ar-SA" altLang="fa-IR" sz="2400">
                <a:cs typeface="B Nazanin" panose="00000400000000000000" pitchFamily="2" charset="-78"/>
              </a:rPr>
              <a:t>الگوی بهره­برداری بر اساس بهره­برداری از مخازن نفت و گاز به وسیله فناوری وارداتی </a:t>
            </a:r>
            <a:r>
              <a:rPr lang="fa-IR" altLang="fa-IR" sz="2400">
                <a:cs typeface="B Nazanin" panose="00000400000000000000" pitchFamily="2" charset="-78"/>
              </a:rPr>
              <a:t>(و اغلب </a:t>
            </a:r>
            <a:r>
              <a:rPr lang="ar-SA" altLang="fa-IR" sz="2400">
                <a:cs typeface="B Nazanin" panose="00000400000000000000" pitchFamily="2" charset="-78"/>
              </a:rPr>
              <a:t>سرمایه خارجی</a:t>
            </a:r>
            <a:r>
              <a:rPr lang="fa-IR" altLang="fa-IR" sz="2400">
                <a:cs typeface="B Nazanin" panose="00000400000000000000" pitchFamily="2" charset="-78"/>
              </a:rPr>
              <a:t>) </a:t>
            </a:r>
            <a:r>
              <a:rPr lang="ar-SA" altLang="fa-IR" sz="2400">
                <a:cs typeface="B Nazanin" panose="00000400000000000000" pitchFamily="2" charset="-78"/>
              </a:rPr>
              <a:t>قرار دارد. </a:t>
            </a:r>
            <a:endParaRPr lang="en-US" altLang="fa-IR" sz="2400">
              <a:cs typeface="B Nazanin" panose="00000400000000000000" pitchFamily="2" charset="-78"/>
            </a:endParaRPr>
          </a:p>
          <a:p>
            <a:pPr algn="just" rtl="1"/>
            <a:r>
              <a:rPr lang="ar-SA" altLang="fa-IR" sz="2400">
                <a:cs typeface="B Nazanin" panose="00000400000000000000" pitchFamily="2" charset="-78"/>
              </a:rPr>
              <a:t>هدف از توسعه این الگو، </a:t>
            </a:r>
            <a:r>
              <a:rPr lang="fa-IR" altLang="fa-IR" sz="2400">
                <a:cs typeface="B Nazanin" panose="00000400000000000000" pitchFamily="2" charset="-78"/>
              </a:rPr>
              <a:t>کسب </a:t>
            </a:r>
            <a:r>
              <a:rPr lang="ar-SA" altLang="fa-IR" sz="2400">
                <a:cs typeface="B Nazanin" panose="00000400000000000000" pitchFamily="2" charset="-78"/>
              </a:rPr>
              <a:t>ارزش افزوده از تولید </a:t>
            </a:r>
            <a:r>
              <a:rPr lang="fa-IR" altLang="fa-IR" sz="2400">
                <a:cs typeface="B Nazanin" panose="00000400000000000000" pitchFamily="2" charset="-78"/>
              </a:rPr>
              <a:t>و </a:t>
            </a:r>
            <a:r>
              <a:rPr lang="ar-SA" altLang="fa-IR" sz="2400">
                <a:cs typeface="B Nazanin" panose="00000400000000000000" pitchFamily="2" charset="-78"/>
              </a:rPr>
              <a:t>فروش نفت خام یا گاز طبیعی است. </a:t>
            </a:r>
            <a:endParaRPr lang="en-US" altLang="fa-IR" sz="2400">
              <a:cs typeface="B Nazanin" panose="00000400000000000000" pitchFamily="2" charset="-78"/>
            </a:endParaRPr>
          </a:p>
          <a:p>
            <a:pPr algn="just" rtl="1"/>
            <a:r>
              <a:rPr lang="ar-SA" altLang="fa-IR" sz="2400">
                <a:cs typeface="B Nazanin" panose="00000400000000000000" pitchFamily="2" charset="-78"/>
              </a:rPr>
              <a:t>هدف استراتژیک این </a:t>
            </a:r>
            <a:r>
              <a:rPr lang="fa-IR" altLang="fa-IR" sz="2400">
                <a:cs typeface="B Nazanin" panose="00000400000000000000" pitchFamily="2" charset="-78"/>
              </a:rPr>
              <a:t>شرکت‌ها (یا </a:t>
            </a:r>
            <a:r>
              <a:rPr lang="ar-SA" altLang="fa-IR" sz="2400">
                <a:cs typeface="B Nazanin" panose="00000400000000000000" pitchFamily="2" charset="-78"/>
              </a:rPr>
              <a:t>کشورها</a:t>
            </a:r>
            <a:r>
              <a:rPr lang="fa-IR" altLang="fa-IR" sz="2400">
                <a:cs typeface="B Nazanin" panose="00000400000000000000" pitchFamily="2" charset="-78"/>
              </a:rPr>
              <a:t>)</a:t>
            </a:r>
            <a:r>
              <a:rPr lang="ar-SA" altLang="fa-IR" sz="2400">
                <a:cs typeface="B Nazanin" panose="00000400000000000000" pitchFamily="2" charset="-78"/>
              </a:rPr>
              <a:t> حفظ سهم تولید نفت خود در بازار جهانی و تامین مطمئن نیاز بازار انرژی دنیا </a:t>
            </a:r>
            <a:endParaRPr lang="en-US" altLang="fa-IR" sz="2400">
              <a:cs typeface="B Nazanin" panose="00000400000000000000" pitchFamily="2" charset="-78"/>
            </a:endParaRPr>
          </a:p>
          <a:p>
            <a:pPr algn="just" rtl="1"/>
            <a:r>
              <a:rPr lang="ar-SA" altLang="fa-IR" sz="2400">
                <a:cs typeface="B Nazanin" panose="00000400000000000000" pitchFamily="2" charset="-78"/>
              </a:rPr>
              <a:t>توسعه فناوری هدفی فرعی در برنامه­ریزی آنها محسوب می‌شود </a:t>
            </a:r>
            <a:endParaRPr lang="en-US" altLang="fa-IR" sz="2400">
              <a:cs typeface="B Nazanin" panose="00000400000000000000" pitchFamily="2" charset="-78"/>
            </a:endParaRPr>
          </a:p>
          <a:p>
            <a:endParaRPr lang="en-US" altLang="fa-IR" sz="2400">
              <a:cs typeface="B Nazanin" panose="00000400000000000000" pitchFamily="2" charset="-78"/>
            </a:endParaRPr>
          </a:p>
        </p:txBody>
      </p:sp>
    </p:spTree>
    <p:extLst>
      <p:ext uri="{BB962C8B-B14F-4D97-AF65-F5344CB8AC3E}">
        <p14:creationId xmlns:p14="http://schemas.microsoft.com/office/powerpoint/2010/main" val="57454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16700" y="228496"/>
            <a:ext cx="10245864" cy="1325563"/>
          </a:xfrm>
        </p:spPr>
        <p:txBody>
          <a:bodyPr/>
          <a:lstStyle/>
          <a:p>
            <a:pPr algn="ctr" rtl="1"/>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الگوی کسب وکار مبتنی بر توسعه فناوری</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9219" name="Content Placeholder 2"/>
          <p:cNvSpPr>
            <a:spLocks noGrp="1"/>
          </p:cNvSpPr>
          <p:nvPr>
            <p:ph idx="1"/>
          </p:nvPr>
        </p:nvSpPr>
        <p:spPr>
          <a:xfrm>
            <a:off x="1824831" y="1196975"/>
            <a:ext cx="8229600" cy="4929188"/>
          </a:xfrm>
        </p:spPr>
        <p:txBody>
          <a:bodyPr/>
          <a:lstStyle/>
          <a:p>
            <a:pPr algn="just" rtl="1"/>
            <a:r>
              <a:rPr lang="ar-SA" altLang="fa-IR" sz="2400" dirty="0">
                <a:cs typeface="B Nazanin" panose="00000400000000000000" pitchFamily="2" charset="-78"/>
              </a:rPr>
              <a:t>توسعه فناوری در این الگو نه تنها منبع درآمد مناسب، بلکه هدف استراتژیک آنهاست. </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مهم‌ترین دستاورد اتخاذ الگوی کسب وکار مبتنی بر توسعه فناوری، فراهم سازی زمینه‌های لازم برای صادرات فناوری، خدمات فنی و مهندسی است. </a:t>
            </a:r>
            <a:endParaRPr lang="fa-IR" altLang="fa-IR" sz="2400" dirty="0">
              <a:cs typeface="B Nazanin" panose="00000400000000000000" pitchFamily="2" charset="-78"/>
            </a:endParaRPr>
          </a:p>
          <a:p>
            <a:pPr algn="just" rtl="1"/>
            <a:r>
              <a:rPr lang="ar-SA" altLang="fa-IR" sz="2400" dirty="0">
                <a:cs typeface="B Nazanin" panose="00000400000000000000" pitchFamily="2" charset="-78"/>
              </a:rPr>
              <a:t>صنعت نفت در این کشورها بخشی از پیکره جامعه توسعه یافته آن‌ها را تشکیل می‌دهد و یکی از صنایع پیشرو محسوب می­شود. </a:t>
            </a:r>
            <a:endParaRPr lang="en-US" altLang="fa-IR" sz="2400" dirty="0">
              <a:cs typeface="B Nazanin" panose="00000400000000000000" pitchFamily="2" charset="-78"/>
            </a:endParaRPr>
          </a:p>
          <a:p>
            <a:pPr algn="just" rtl="1"/>
            <a:r>
              <a:rPr lang="ar-SA" altLang="fa-IR" sz="2400" dirty="0">
                <a:cs typeface="B Nazanin" panose="00000400000000000000" pitchFamily="2" charset="-78"/>
              </a:rPr>
              <a:t>شرکت‌های </a:t>
            </a:r>
            <a:r>
              <a:rPr lang="fa-IR" altLang="fa-IR" sz="2400" dirty="0">
                <a:cs typeface="B Nazanin" panose="00000400000000000000" pitchFamily="2" charset="-78"/>
              </a:rPr>
              <a:t>(یا </a:t>
            </a:r>
            <a:r>
              <a:rPr lang="ar-SA" altLang="fa-IR" sz="2400" dirty="0">
                <a:cs typeface="B Nazanin" panose="00000400000000000000" pitchFamily="2" charset="-78"/>
              </a:rPr>
              <a:t>کشورها) دارای این الگو کوشیده­اند زیرساخت­های نهادی و انسانی لازم برای انجام فعالیت­های </a:t>
            </a:r>
            <a:r>
              <a:rPr lang="fa-IR" altLang="fa-IR" sz="2400" dirty="0">
                <a:cs typeface="B Nazanin" panose="00000400000000000000" pitchFamily="2" charset="-78"/>
              </a:rPr>
              <a:t>توسعه و تجاری‌سازی فناوری و </a:t>
            </a:r>
            <a:r>
              <a:rPr lang="ar-SA" altLang="fa-IR" sz="2400" dirty="0">
                <a:cs typeface="B Nazanin" panose="00000400000000000000" pitchFamily="2" charset="-78"/>
              </a:rPr>
              <a:t>مهندسی را ایجاد کرده­ و به این وسیله منابع خود را استحصال کنند یا در انجام پروژه­های کشورهای نفت­خیز سهیم شوند. </a:t>
            </a:r>
            <a:endParaRPr lang="en-US" altLang="fa-IR" sz="2400" dirty="0">
              <a:cs typeface="B Nazanin" panose="00000400000000000000" pitchFamily="2" charset="-78"/>
            </a:endParaRPr>
          </a:p>
          <a:p>
            <a:pPr algn="just" rtl="1"/>
            <a:endParaRPr lang="en-US" altLang="fa-IR" sz="2400" dirty="0">
              <a:cs typeface="B Nazanin" panose="00000400000000000000" pitchFamily="2" charset="-78"/>
            </a:endParaRPr>
          </a:p>
          <a:p>
            <a:pPr algn="r"/>
            <a:endParaRPr lang="en-US" altLang="fa-IR" sz="2400" dirty="0">
              <a:cs typeface="B Nazanin" panose="00000400000000000000" pitchFamily="2" charset="-78"/>
            </a:endParaRPr>
          </a:p>
        </p:txBody>
      </p:sp>
    </p:spTree>
    <p:extLst>
      <p:ext uri="{BB962C8B-B14F-4D97-AF65-F5344CB8AC3E}">
        <p14:creationId xmlns:p14="http://schemas.microsoft.com/office/powerpoint/2010/main" val="196936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16700" y="81349"/>
            <a:ext cx="10245864" cy="612336"/>
          </a:xfrm>
        </p:spPr>
        <p:txBody>
          <a:bodyPr/>
          <a:lstStyle/>
          <a:p>
            <a:pPr algn="ctr"/>
            <a:r>
              <a:rPr lang="ar-SA"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نکته</a:t>
            </a:r>
            <a:r>
              <a:rPr lang="fa-IR" altLang="fa-IR" sz="3200" b="1" spc="-50" dirty="0" bmk="_Toc524258164">
                <a:ln>
                  <a:solidFill>
                    <a:schemeClr val="accent1">
                      <a:lumMod val="50000"/>
                    </a:schemeClr>
                  </a:solidFill>
                </a:ln>
                <a:solidFill>
                  <a:schemeClr val="accent2">
                    <a:lumMod val="50000"/>
                  </a:schemeClr>
                </a:solidFill>
                <a:cs typeface="B Titr" panose="00000700000000000000" pitchFamily="2" charset="-78"/>
              </a:rPr>
              <a:t> مهم</a:t>
            </a:r>
            <a:endParaRPr lang="en-US" altLang="fa-IR" sz="3200" b="1" spc="-50" dirty="0" bmk="_Toc524258164">
              <a:ln>
                <a:solidFill>
                  <a:schemeClr val="accent1">
                    <a:lumMod val="50000"/>
                  </a:schemeClr>
                </a:solidFill>
              </a:ln>
              <a:solidFill>
                <a:schemeClr val="accent2">
                  <a:lumMod val="50000"/>
                </a:schemeClr>
              </a:solidFill>
              <a:cs typeface="B Titr" panose="00000700000000000000" pitchFamily="2" charset="-78"/>
            </a:endParaRPr>
          </a:p>
        </p:txBody>
      </p:sp>
      <p:sp>
        <p:nvSpPr>
          <p:cNvPr id="10243" name="Content Placeholder 2"/>
          <p:cNvSpPr>
            <a:spLocks noGrp="1"/>
          </p:cNvSpPr>
          <p:nvPr>
            <p:ph idx="1"/>
          </p:nvPr>
        </p:nvSpPr>
        <p:spPr/>
        <p:txBody>
          <a:bodyPr/>
          <a:lstStyle/>
          <a:p>
            <a:pPr algn="just" rtl="1"/>
            <a:r>
              <a:rPr lang="ar-SA" altLang="fa-IR" sz="2400">
                <a:cs typeface="B Nazanin" panose="00000400000000000000" pitchFamily="2" charset="-78"/>
              </a:rPr>
              <a:t>الگوی کسب وکار مبتنی بر فناوری در مقابل </a:t>
            </a:r>
            <a:r>
              <a:rPr lang="fa-IR" altLang="fa-IR" sz="2400">
                <a:cs typeface="B Nazanin" panose="00000400000000000000" pitchFamily="2" charset="-78"/>
              </a:rPr>
              <a:t>(تعارض) </a:t>
            </a:r>
            <a:r>
              <a:rPr lang="ar-SA" altLang="fa-IR" sz="2400">
                <a:cs typeface="B Nazanin" panose="00000400000000000000" pitchFamily="2" charset="-78"/>
              </a:rPr>
              <a:t>الگوی کسب وکار مبتنی بر بهره­برداری قرار دارد. </a:t>
            </a:r>
            <a:endParaRPr lang="en-US" altLang="fa-IR" sz="2400">
              <a:cs typeface="B Nazanin" panose="00000400000000000000" pitchFamily="2" charset="-78"/>
            </a:endParaRPr>
          </a:p>
          <a:p>
            <a:pPr algn="just" rtl="1"/>
            <a:endParaRPr lang="fa-IR" altLang="fa-IR" sz="2400">
              <a:cs typeface="B Nazanin" panose="00000400000000000000" pitchFamily="2" charset="-78"/>
            </a:endParaRPr>
          </a:p>
          <a:p>
            <a:pPr algn="just" rtl="1"/>
            <a:r>
              <a:rPr lang="ar-SA" altLang="fa-IR" sz="2400">
                <a:cs typeface="B Nazanin" panose="00000400000000000000" pitchFamily="2" charset="-78"/>
              </a:rPr>
              <a:t>الگوی کسب و کار بهره‌برداری</a:t>
            </a:r>
            <a:r>
              <a:rPr lang="fa-IR" altLang="fa-IR" sz="2400">
                <a:cs typeface="B Nazanin" panose="00000400000000000000" pitchFamily="2" charset="-78"/>
              </a:rPr>
              <a:t>،</a:t>
            </a:r>
            <a:r>
              <a:rPr lang="ar-SA" altLang="fa-IR" sz="2400">
                <a:cs typeface="B Nazanin" panose="00000400000000000000" pitchFamily="2" charset="-78"/>
              </a:rPr>
              <a:t> فناوری را به عنوان ابزار تولید می‌نگرد </a:t>
            </a:r>
            <a:r>
              <a:rPr lang="fa-IR" altLang="fa-IR" sz="2400">
                <a:cs typeface="B Nazanin" panose="00000400000000000000" pitchFamily="2" charset="-78"/>
              </a:rPr>
              <a:t>و </a:t>
            </a:r>
            <a:r>
              <a:rPr lang="ar-SA" altLang="fa-IR" sz="2400">
                <a:cs typeface="B Nazanin" panose="00000400000000000000" pitchFamily="2" charset="-78"/>
              </a:rPr>
              <a:t>الگوی کسب و کار </a:t>
            </a:r>
            <a:r>
              <a:rPr lang="fa-IR" altLang="fa-IR" sz="2400">
                <a:cs typeface="B Nazanin" panose="00000400000000000000" pitchFamily="2" charset="-78"/>
              </a:rPr>
              <a:t>توسعه فناوری، </a:t>
            </a:r>
            <a:r>
              <a:rPr lang="ar-SA" altLang="fa-IR" sz="2400">
                <a:cs typeface="B Nazanin" panose="00000400000000000000" pitchFamily="2" charset="-78"/>
              </a:rPr>
              <a:t>فناوری را به عنوان ارزش اصلی می‌نگرد</a:t>
            </a:r>
            <a:r>
              <a:rPr lang="fa-IR" altLang="fa-IR" sz="2400">
                <a:cs typeface="B Nazanin" panose="00000400000000000000" pitchFamily="2" charset="-78"/>
              </a:rPr>
              <a:t>.</a:t>
            </a:r>
          </a:p>
          <a:p>
            <a:pPr algn="just" rtl="1"/>
            <a:endParaRPr lang="en-US" altLang="fa-IR" sz="2400">
              <a:cs typeface="B Nazanin" panose="00000400000000000000" pitchFamily="2" charset="-78"/>
            </a:endParaRPr>
          </a:p>
          <a:p>
            <a:pPr algn="r" rtl="1"/>
            <a:endParaRPr lang="en-US" altLang="fa-IR" sz="2400"/>
          </a:p>
        </p:txBody>
      </p:sp>
    </p:spTree>
    <p:extLst>
      <p:ext uri="{BB962C8B-B14F-4D97-AF65-F5344CB8AC3E}">
        <p14:creationId xmlns:p14="http://schemas.microsoft.com/office/powerpoint/2010/main" val="2166487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14185</TotalTime>
  <Words>4259</Words>
  <Application>Microsoft Office PowerPoint</Application>
  <PresentationFormat>Custom</PresentationFormat>
  <Paragraphs>323</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شرط بقاء و پایداری کسب و کار</vt:lpstr>
      <vt:lpstr>انواع رقابت پذیری فناورانه</vt:lpstr>
      <vt:lpstr>انواع بازیگران نوآوری بر مبنای انواع رقابت‌پذیری فناورانه</vt:lpstr>
      <vt:lpstr>الگوی كسب و كار بازيگران بر مبناي انواع رقابت‌پذيري فناورانه</vt:lpstr>
      <vt:lpstr>الگوی کسب وکار مبتنی بر بهره­برداری</vt:lpstr>
      <vt:lpstr>الگوی کسب وکار مبتنی بر توسعه فناوری</vt:lpstr>
      <vt:lpstr>نکته مهم</vt:lpstr>
      <vt:lpstr>تعارض الگوی کسب و کار بهره‌برداری با اکتساب فناوری </vt:lpstr>
      <vt:lpstr>ابعاد تعارض الگوی کسب و کار بهره‌برداری با الگوی کسب و کار فناورانه در صنعت نفت </vt:lpstr>
      <vt:lpstr>نکته مهم</vt:lpstr>
      <vt:lpstr>انواع محصولات تولیدی </vt:lpstr>
      <vt:lpstr>نکته مهم </vt:lpstr>
      <vt:lpstr>ماهيت فعاليت‌هاي پژوهش و فناوري در الگوي كسب و كار توسعه فناوری</vt:lpstr>
      <vt:lpstr>ماهيت فعاليت‌هاي پژوهش و فناوري در الگوي كسب و كار بهره‌برداری</vt:lpstr>
      <vt:lpstr>سطوح فناوری براساس توانمندی فناورانه </vt:lpstr>
      <vt:lpstr>PowerPoint Presentation</vt:lpstr>
      <vt:lpstr>مهمترین دلایل نیاز به فناوری در صنعت نفت کشور</vt:lpstr>
      <vt:lpstr>مهمترین دلایل نیاز به فناوری در صنعت نفت کشور</vt:lpstr>
      <vt:lpstr>وضعیت فناوری صنعت نفت کشور ایران</vt:lpstr>
      <vt:lpstr>برآیند کلی توانمندی فناوری صنعت نفت ایران</vt:lpstr>
      <vt:lpstr>حرکت صنعت نفت ایران در جهت توسعه فناوری</vt:lpstr>
      <vt:lpstr>انواع روش‌های مورد استفاده برای اکتساب فناوری در صنعت نفت ایران</vt:lpstr>
      <vt:lpstr>انواع روش‌های مورد استفاده برای اکتساب فناوری در صنعت نفت ایران</vt:lpstr>
      <vt:lpstr>نکته مهم</vt:lpstr>
      <vt:lpstr>ارکان دارای وابستگی متقابل برای ارتقای توانمندی فناورانه در صنعت نفت</vt:lpstr>
      <vt:lpstr>PowerPoint Presentation</vt:lpstr>
      <vt:lpstr>سناریوی‌های محتمل آینده صنعت نفت</vt:lpstr>
      <vt:lpstr>تحول در صنعت نفت؛ پدیده «گذار انرژی»</vt:lpstr>
      <vt:lpstr>سناریوی‌های محتمل برای چرخه عمر صنعت نفت در آینده</vt:lpstr>
      <vt:lpstr>PowerPoint Presentation</vt:lpstr>
      <vt:lpstr>فلسفه وجودي استارت‌آپ‌هاي فناورانه در صنعت نفت</vt:lpstr>
      <vt:lpstr>فلسفه وجودي استارت‌آپ‌هاي فناورانه در صنعت نفت</vt:lpstr>
      <vt:lpstr>نقش استارت‌آپ‌های فناورانه در آینده حوزه بالادستی صنعت نفت</vt:lpstr>
      <vt:lpstr>PowerPoint Presentation</vt:lpstr>
      <vt:lpstr>شیوه غالب در حفاظت از دارایی‌های فکری در صنعت نفت</vt:lpstr>
      <vt:lpstr>الگوی شرکت‌های بزرگ نفتی در پذیرش فناوری جدید</vt:lpstr>
      <vt:lpstr>سایر چالش‌های استارت‌آپ‌ها در صنعت نفت  </vt:lpstr>
      <vt:lpstr>سایر چالش‌های استارت‌آپ‌ها در صنعت نفت  </vt:lpstr>
      <vt:lpstr>PowerPoint Presentation</vt:lpstr>
      <vt:lpstr>حوزه بالادستی صنعت نفت</vt:lpstr>
      <vt:lpstr>حوزه پایین‌دستی صنعت نفت</vt:lpstr>
      <vt:lpstr>PowerPoint Presentation</vt:lpstr>
      <vt:lpstr>نکته مهم</vt:lpstr>
      <vt:lpstr>صلاحیت سنی و تجربی مورد نیاز برای یک کارآفرین صنعت نفت و گاز به منظور راه‌اندازی استارت‌آپ‌های فناورانه </vt:lpstr>
      <vt:lpstr>PowerPoint Presentation</vt:lpstr>
      <vt:lpstr>تعریف استارت‌آپ در صنعت نفت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lashanif</dc:creator>
  <cp:lastModifiedBy>Unknown User</cp:lastModifiedBy>
  <cp:revision>1929</cp:revision>
  <cp:lastPrinted>2019-09-08T04:50:42Z</cp:lastPrinted>
  <dcterms:created xsi:type="dcterms:W3CDTF">2018-07-11T05:04:01Z</dcterms:created>
  <dcterms:modified xsi:type="dcterms:W3CDTF">2021-08-10T09:15:10Z</dcterms:modified>
</cp:coreProperties>
</file>