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92" r:id="rId5"/>
    <p:sldId id="280" r:id="rId6"/>
    <p:sldId id="281" r:id="rId7"/>
    <p:sldId id="286" r:id="rId8"/>
    <p:sldId id="282" r:id="rId9"/>
    <p:sldId id="283" r:id="rId10"/>
    <p:sldId id="284" r:id="rId11"/>
    <p:sldId id="285" r:id="rId12"/>
    <p:sldId id="287"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A8C6D3-7E96-4980-AD7A-BD4D13981663}" type="datetimeFigureOut">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A8C6D3-7E96-4980-AD7A-BD4D13981663}" type="datetimeFigureOut">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A8C6D3-7E96-4980-AD7A-BD4D13981663}" type="datetimeFigureOut">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A8C6D3-7E96-4980-AD7A-BD4D13981663}" type="datetimeFigureOut">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A8C6D3-7E96-4980-AD7A-BD4D13981663}" type="datetimeFigureOut">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A8C6D3-7E96-4980-AD7A-BD4D13981663}" type="datetimeFigureOut">
              <a:rPr lang="en-US" smtClean="0"/>
              <a:pPr/>
              <a:t>8/29/2021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A8C6D3-7E96-4980-AD7A-BD4D13981663}" type="datetimeFigureOut">
              <a:rPr lang="en-US" smtClean="0"/>
              <a:pPr/>
              <a:t>8/29/2021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A8C6D3-7E96-4980-AD7A-BD4D13981663}" type="datetimeFigureOut">
              <a:rPr lang="en-US" smtClean="0"/>
              <a:pPr/>
              <a:t>8/29/2021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A8C6D3-7E96-4980-AD7A-BD4D13981663}" type="datetimeFigureOut">
              <a:rPr lang="en-US" smtClean="0"/>
              <a:pPr/>
              <a:t>8/29/2021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A8C6D3-7E96-4980-AD7A-BD4D13981663}" type="datetimeFigureOut">
              <a:rPr lang="en-US" smtClean="0"/>
              <a:pPr/>
              <a:t>8/29/2021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A8C6D3-7E96-4980-AD7A-BD4D13981663}" type="datetimeFigureOut">
              <a:rPr lang="en-US" smtClean="0"/>
              <a:pPr/>
              <a:t>8/29/2021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02A17-08AD-42B0-A857-FEAE81207A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8C6D3-7E96-4980-AD7A-BD4D13981663}" type="datetimeFigureOut">
              <a:rPr lang="en-US" smtClean="0"/>
              <a:pPr/>
              <a:t>8/29/2021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002A17-08AD-42B0-A857-FEAE81207A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85800"/>
            <a:ext cx="7772400" cy="384175"/>
          </a:xfrm>
        </p:spPr>
        <p:txBody>
          <a:bodyPr>
            <a:normAutofit fontScale="90000"/>
          </a:bodyPr>
          <a:lstStyle/>
          <a:p>
            <a:r>
              <a:rPr lang="fa-IR" dirty="0" smtClean="0">
                <a:latin typeface="Arabic Typesetting" pitchFamily="66" charset="-78"/>
                <a:cs typeface="Arabic Typesetting" pitchFamily="66" charset="-78"/>
              </a:rPr>
              <a:t>بسم الله الرحمن الرحيم</a:t>
            </a:r>
            <a:endParaRPr lang="en-US" dirty="0">
              <a:latin typeface="Arabic Typesetting" pitchFamily="66" charset="-78"/>
              <a:cs typeface="Arabic Typesetting" pitchFamily="66" charset="-78"/>
            </a:endParaRPr>
          </a:p>
        </p:txBody>
      </p:sp>
      <p:sp>
        <p:nvSpPr>
          <p:cNvPr id="3" name="Subtitle 2"/>
          <p:cNvSpPr>
            <a:spLocks noGrp="1"/>
          </p:cNvSpPr>
          <p:nvPr>
            <p:ph type="subTitle" idx="1"/>
          </p:nvPr>
        </p:nvSpPr>
        <p:spPr>
          <a:xfrm>
            <a:off x="1295400" y="2590800"/>
            <a:ext cx="6400800" cy="1752600"/>
          </a:xfrm>
        </p:spPr>
        <p:txBody>
          <a:bodyPr anchor="ctr">
            <a:normAutofit/>
          </a:bodyPr>
          <a:lstStyle/>
          <a:p>
            <a:r>
              <a:rPr lang="fa-IR" sz="5400" dirty="0" smtClean="0">
                <a:solidFill>
                  <a:schemeClr val="tx1"/>
                </a:solidFill>
                <a:cs typeface="B Nazanin" pitchFamily="2" charset="-78"/>
              </a:rPr>
              <a:t>معاونت حفاري</a:t>
            </a:r>
            <a:endParaRPr lang="en-US" sz="5400" dirty="0">
              <a:solidFill>
                <a:schemeClr val="tx1"/>
              </a:solidFill>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سيمان سبك</a:t>
            </a:r>
          </a:p>
          <a:p>
            <a:pPr algn="just" rtl="1"/>
            <a:r>
              <a:rPr lang="fa-IR" sz="2000" dirty="0" smtClean="0">
                <a:cs typeface="B Nazanin" pitchFamily="2" charset="-78"/>
              </a:rPr>
              <a:t>ضرورت بهره گيري از سيمان سبك با توجه به افت فشار مخازن به منظور پيشگيري از هرزروي سيمان و اجراي عمليات سيمانكاري موفق، اجتناب ناپذير مي باشد. در حال حاضراجراي عمليات سيمانكاري با دستيابي به سيمان سبك تا وزن  دوغاب 70 </a:t>
            </a:r>
            <a:r>
              <a:rPr lang="en-US" sz="2000" dirty="0" err="1" smtClean="0">
                <a:cs typeface="B Nazanin" pitchFamily="2" charset="-78"/>
              </a:rPr>
              <a:t>pcf</a:t>
            </a:r>
            <a:r>
              <a:rPr lang="fa-IR" sz="2000" dirty="0" smtClean="0">
                <a:cs typeface="B Nazanin" pitchFamily="2" charset="-78"/>
              </a:rPr>
              <a:t> در تعداد قابل توجهي از چاه ها انجام شده است. ليكن امكان دستيابي به وزن هاي پايين تر و بهينه سازي خصوصيات سيمان سبك براساس نيازهاي عملياتي، اجتناب ناپذير مي باشد.</a:t>
            </a:r>
          </a:p>
          <a:p>
            <a:pPr algn="r" rtl="1"/>
            <a:endParaRPr lang="fa-IR" sz="2000" dirty="0" smtClean="0">
              <a:effectLst>
                <a:outerShdw blurRad="38100" dist="38100" dir="2700000" algn="tl">
                  <a:srgbClr val="000000">
                    <a:alpha val="43137"/>
                  </a:srgbClr>
                </a:outerShdw>
              </a:effectLst>
              <a:cs typeface="B Nazanin" pitchFamily="2" charset="-78"/>
            </a:endParaRPr>
          </a:p>
          <a:p>
            <a:pPr algn="r" rtl="1">
              <a:buFont typeface="Wingdings" pitchFamily="2" charset="2"/>
              <a:buChar char="q"/>
            </a:pPr>
            <a:endParaRPr lang="fa-IR" sz="2000" dirty="0" smtClean="0">
              <a:effectLst>
                <a:outerShdw blurRad="38100" dist="38100" dir="2700000" algn="tl">
                  <a:srgbClr val="000000">
                    <a:alpha val="43137"/>
                  </a:srgbClr>
                </a:outerShdw>
              </a:effectLst>
              <a:cs typeface="B Nazanin" pitchFamily="2" charset="-78"/>
            </a:endParaRPr>
          </a:p>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سيمان الاستيك</a:t>
            </a:r>
          </a:p>
          <a:p>
            <a:pPr algn="just" rtl="1"/>
            <a:r>
              <a:rPr lang="fa-IR" sz="2200" dirty="0" smtClean="0">
                <a:cs typeface="B Nazanin" pitchFamily="2" charset="-78"/>
              </a:rPr>
              <a:t>با توجه به ماهيت و شكنندگي سيمان حفاري در اثر اعمال فشار سازند و شرايط حفاري سازند، اعمال فشار منجر به شكست باند سيمان در اطراف جداري و آستري گرديده و منجر به اعمال بار نقطه اي و مچاله شدگي و شكست لوله های جداری و استری های تولیدی مي گردد. طراحي سيمان الاستيك با خصوصيات مكانيكي مشابه لوله هاي جداري باعث جلوگيري از بروز </a:t>
            </a:r>
            <a:r>
              <a:rPr lang="en-US" sz="2200" dirty="0" smtClean="0">
                <a:cs typeface="B Nazanin" pitchFamily="2" charset="-78"/>
              </a:rPr>
              <a:t>point loading</a:t>
            </a:r>
            <a:r>
              <a:rPr lang="fa-IR" sz="2200" dirty="0" smtClean="0">
                <a:cs typeface="B Nazanin" pitchFamily="2" charset="-78"/>
              </a:rPr>
              <a:t> در جداري و آستري و افزايش طول عمر رشته جداری و آستری ها  مي گردد.</a:t>
            </a:r>
            <a:endParaRPr lang="en-US" sz="2200" dirty="0" smtClean="0">
              <a:cs typeface="B Nazanin" pitchFamily="2" charset="-78"/>
            </a:endParaRPr>
          </a:p>
          <a:p>
            <a:pPr algn="r" rtl="1"/>
            <a:endParaRPr lang="en-US" sz="2400" dirty="0">
              <a:effectLst>
                <a:outerShdw blurRad="38100" dist="38100" dir="2700000" algn="tl">
                  <a:srgbClr val="000000">
                    <a:alpha val="43137"/>
                  </a:srgbClr>
                </a:outerShdw>
              </a:effectLst>
              <a:cs typeface="B Nazanin" pitchFamily="2" charset="-78"/>
            </a:endParaRPr>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bodyPr>
          <a:lstStyle/>
          <a:p>
            <a:pPr lvl="0" algn="ctr">
              <a:spcBef>
                <a:spcPct val="0"/>
              </a:spcBef>
            </a:pPr>
            <a:r>
              <a:rPr lang="fa-I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Nazanin" pitchFamily="2" charset="-78"/>
              </a:rPr>
              <a:t>سيمان حفاري</a:t>
            </a:r>
            <a:endParaRPr kumimoji="0" lang="en-US" sz="3600" i="0" u="none" strike="noStrike" kern="120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تكنولوژي هاي جديد سيمان</a:t>
            </a:r>
          </a:p>
          <a:p>
            <a:pPr algn="just" rtl="1"/>
            <a:r>
              <a:rPr lang="fa-IR" sz="2000" dirty="0" smtClean="0">
                <a:cs typeface="B Nazanin" pitchFamily="2" charset="-78"/>
              </a:rPr>
              <a:t>استفاده از سيمان هاي خود ترميم، استفاده از سيمان هاي خود انبساط</a:t>
            </a:r>
            <a:r>
              <a:rPr lang="en-US" sz="1800" dirty="0" smtClean="0">
                <a:cs typeface="B Nazanin" pitchFamily="2" charset="-78"/>
              </a:rPr>
              <a:t>(expandable </a:t>
            </a:r>
            <a:r>
              <a:rPr lang="en-US" sz="1800" dirty="0" err="1" smtClean="0">
                <a:cs typeface="B Nazanin" pitchFamily="2" charset="-78"/>
              </a:rPr>
              <a:t>cmt</a:t>
            </a:r>
            <a:r>
              <a:rPr lang="en-US" sz="2000" dirty="0" smtClean="0">
                <a:cs typeface="B Nazanin" pitchFamily="2" charset="-78"/>
              </a:rPr>
              <a:t>)</a:t>
            </a:r>
            <a:r>
              <a:rPr lang="fa-IR" sz="2000" dirty="0" smtClean="0">
                <a:cs typeface="B Nazanin" pitchFamily="2" charset="-78"/>
              </a:rPr>
              <a:t>، استفاده از سيستم هاي دوغاب سه فازي و ساير تكنولوژي ها در راستاي بهبود عمليات سيمانكاري چاه ها مورد توجه مي باشد.</a:t>
            </a:r>
            <a:endParaRPr lang="en-US" sz="2000" dirty="0" smtClean="0">
              <a:cs typeface="B Nazanin" pitchFamily="2" charset="-78"/>
            </a:endParaRPr>
          </a:p>
          <a:p>
            <a:pPr algn="r" rtl="1">
              <a:buFont typeface="Wingdings" pitchFamily="2" charset="2"/>
              <a:buChar char="q"/>
            </a:pPr>
            <a:endParaRPr lang="en-US" sz="2400" dirty="0">
              <a:effectLst>
                <a:outerShdw blurRad="38100" dist="38100" dir="2700000" algn="tl">
                  <a:srgbClr val="000000">
                    <a:alpha val="43137"/>
                  </a:srgbClr>
                </a:outerShdw>
              </a:effectLst>
              <a:cs typeface="B Nazanin" pitchFamily="2" charset="-78"/>
            </a:endParaRPr>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bodyPr>
          <a:lstStyle/>
          <a:p>
            <a:pPr lvl="0" algn="ctr">
              <a:spcBef>
                <a:spcPct val="0"/>
              </a:spcBef>
            </a:pPr>
            <a:r>
              <a:rPr lang="fa-I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Nazanin" pitchFamily="2" charset="-78"/>
              </a:rPr>
              <a:t>سيمان حفاري</a:t>
            </a:r>
            <a:endParaRPr kumimoji="0" lang="en-US" sz="3600" i="0" u="none" strike="noStrike" kern="120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تكنولوژي هاي جديد مديريت پسماند حفاري بر مبناي فناوري هاي </a:t>
            </a:r>
            <a:r>
              <a:rPr lang="en-US" sz="2400" dirty="0" smtClean="0">
                <a:effectLst>
                  <a:outerShdw blurRad="38100" dist="38100" dir="2700000" algn="tl">
                    <a:srgbClr val="000000">
                      <a:alpha val="43137"/>
                    </a:srgbClr>
                  </a:outerShdw>
                </a:effectLst>
                <a:cs typeface="B Nazanin" pitchFamily="2" charset="-78"/>
              </a:rPr>
              <a:t>pit less</a:t>
            </a:r>
            <a:endParaRPr lang="fa-IR" sz="2400" dirty="0" smtClean="0">
              <a:effectLst>
                <a:outerShdw blurRad="38100" dist="38100" dir="2700000" algn="tl">
                  <a:srgbClr val="000000">
                    <a:alpha val="43137"/>
                  </a:srgbClr>
                </a:outerShdw>
              </a:effectLst>
              <a:cs typeface="B Nazanin" pitchFamily="2" charset="-78"/>
            </a:endParaRPr>
          </a:p>
          <a:p>
            <a:pPr algn="just" rtl="1"/>
            <a:r>
              <a:rPr lang="fa-IR" sz="2000" dirty="0" smtClean="0">
                <a:cs typeface="B Nazanin" pitchFamily="2" charset="-78"/>
              </a:rPr>
              <a:t>بوجود آمدن پسماند حفاري قابل حذف نمي باشد و كنده ها و جامدات حفاري حتما به سطح مي رسند. ليكن مديريت آن و سيال همراه آن از دغدغه هاي مسئولين مديريت پسماند مي باشد. در اين راستا مناطق نفتخيز جنوب سيستم </a:t>
            </a:r>
            <a:r>
              <a:rPr lang="en-US" sz="2000" dirty="0" smtClean="0">
                <a:cs typeface="B Nazanin" pitchFamily="2" charset="-78"/>
              </a:rPr>
              <a:t>pit less</a:t>
            </a:r>
            <a:r>
              <a:rPr lang="fa-IR" sz="2000" dirty="0" smtClean="0">
                <a:cs typeface="B Nazanin" pitchFamily="2" charset="-78"/>
              </a:rPr>
              <a:t>(حفاري بدون گودال هاي عريض و طويل)را در برنامه دارد.</a:t>
            </a:r>
          </a:p>
          <a:p>
            <a:pPr algn="r" rtl="1"/>
            <a:endParaRPr lang="fa-IR" sz="2000" dirty="0" smtClean="0">
              <a:cs typeface="B Nazanin" pitchFamily="2" charset="-78"/>
            </a:endParaRPr>
          </a:p>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تكنولوژي هاي مديريت پسماند حفاري</a:t>
            </a:r>
            <a:endParaRPr lang="en-US" sz="2400" dirty="0" smtClean="0">
              <a:effectLst>
                <a:outerShdw blurRad="38100" dist="38100" dir="2700000" algn="tl">
                  <a:srgbClr val="000000">
                    <a:alpha val="43137"/>
                  </a:srgbClr>
                </a:outerShdw>
              </a:effectLst>
              <a:cs typeface="B Nazanin" pitchFamily="2" charset="-78"/>
            </a:endParaRPr>
          </a:p>
          <a:p>
            <a:pPr algn="just" rtl="1"/>
            <a:r>
              <a:rPr lang="fa-IR" sz="2000" dirty="0" smtClean="0">
                <a:cs typeface="B Nazanin" pitchFamily="2" charset="-78"/>
              </a:rPr>
              <a:t>درحال حاضر مديريت پسماند در مناطق نفتخيز به روش تثبيت با سيمان و سديم سيليكات و یا به  روش بيولوژي(كمپوستينگ) انجام مي شود. پيشنهاد مي گردد روش هاي ديگر موجود از جمله روش حرارتي، روش القايي، روش تزريق و فیلتراسیون و ... بررسي و پيشنهادات در اين خصوص ارائه گردد.</a:t>
            </a:r>
            <a:endParaRPr lang="en-US" sz="2000" dirty="0" smtClean="0">
              <a:cs typeface="B Nazanin" pitchFamily="2" charset="-78"/>
            </a:endParaRPr>
          </a:p>
          <a:p>
            <a:endParaRPr lang="en-US" sz="2000" dirty="0"/>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bodyPr>
          <a:lstStyle/>
          <a:p>
            <a:pPr lvl="0"/>
            <a:r>
              <a:rPr lang="fa-IR"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Nazanin" pitchFamily="2" charset="-78"/>
              </a:rPr>
              <a:t>تكنولوژي هاي جديد مديريت پسماند</a:t>
            </a:r>
            <a:endParaRPr kumimoji="0" lang="en-US" sz="3200" b="1" i="0" u="none" strike="noStrike" kern="1200" normalizeH="0" baseline="0" noProof="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uLnTx/>
              <a:uFillTx/>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382000" cy="5181600"/>
          </a:xfrm>
        </p:spPr>
        <p:txBody>
          <a:bodyPr>
            <a:normAutofit lnSpcReduction="10000"/>
          </a:bodyPr>
          <a:lstStyle/>
          <a:p>
            <a:pPr algn="r" rtl="1">
              <a:buFont typeface="Wingdings" pitchFamily="2" charset="2"/>
              <a:buChar char="q"/>
            </a:pPr>
            <a:r>
              <a:rPr lang="en-US" sz="2000" b="1" dirty="0" smtClean="0">
                <a:effectLst>
                  <a:outerShdw blurRad="38100" dist="38100" dir="2700000" algn="tl">
                    <a:srgbClr val="000000">
                      <a:alpha val="43137"/>
                    </a:srgbClr>
                  </a:outerShdw>
                </a:effectLst>
                <a:cs typeface="B Nazanin" pitchFamily="2" charset="-78"/>
              </a:rPr>
              <a:t>LWD</a:t>
            </a:r>
            <a:r>
              <a:rPr lang="fa-IR" sz="2000" b="1" dirty="0" smtClean="0">
                <a:effectLst>
                  <a:outerShdw blurRad="38100" dist="38100" dir="2700000" algn="tl">
                    <a:srgbClr val="000000">
                      <a:alpha val="43137"/>
                    </a:srgbClr>
                  </a:outerShdw>
                </a:effectLst>
                <a:cs typeface="B Nazanin" pitchFamily="2" charset="-78"/>
              </a:rPr>
              <a:t>(نمودارگيري حين عمليات حفاري)،</a:t>
            </a:r>
            <a:r>
              <a:rPr lang="en-US" sz="2000" b="1" dirty="0" smtClean="0">
                <a:effectLst>
                  <a:outerShdw blurRad="38100" dist="38100" dir="2700000" algn="tl">
                    <a:srgbClr val="000000">
                      <a:alpha val="43137"/>
                    </a:srgbClr>
                  </a:outerShdw>
                </a:effectLst>
                <a:cs typeface="B Nazanin" pitchFamily="2" charset="-78"/>
              </a:rPr>
              <a:t>EMWD</a:t>
            </a:r>
            <a:r>
              <a:rPr lang="fa-IR" sz="2000" b="1" dirty="0" smtClean="0">
                <a:effectLst>
                  <a:outerShdw blurRad="38100" dist="38100" dir="2700000" algn="tl">
                    <a:srgbClr val="000000">
                      <a:alpha val="43137"/>
                    </a:srgbClr>
                  </a:outerShdw>
                </a:effectLst>
                <a:cs typeface="B Nazanin" pitchFamily="2" charset="-78"/>
              </a:rPr>
              <a:t>،</a:t>
            </a:r>
            <a:r>
              <a:rPr lang="en-US" sz="2000" b="1" dirty="0" smtClean="0">
                <a:effectLst>
                  <a:outerShdw blurRad="38100" dist="38100" dir="2700000" algn="tl">
                    <a:srgbClr val="000000">
                      <a:alpha val="43137"/>
                    </a:srgbClr>
                  </a:outerShdw>
                </a:effectLst>
                <a:cs typeface="B Nazanin" pitchFamily="2" charset="-78"/>
              </a:rPr>
              <a:t>MWD</a:t>
            </a:r>
            <a:r>
              <a:rPr lang="fa-IR" sz="2000" b="1" dirty="0" smtClean="0">
                <a:effectLst>
                  <a:outerShdw blurRad="38100" dist="38100" dir="2700000" algn="tl">
                    <a:srgbClr val="000000">
                      <a:alpha val="43137"/>
                    </a:srgbClr>
                  </a:outerShdw>
                </a:effectLst>
                <a:cs typeface="B Nazanin" pitchFamily="2" charset="-78"/>
              </a:rPr>
              <a:t>/</a:t>
            </a:r>
            <a:r>
              <a:rPr lang="en-US" sz="2000" b="1" dirty="0" smtClean="0">
                <a:effectLst>
                  <a:outerShdw blurRad="38100" dist="38100" dir="2700000" algn="tl">
                    <a:srgbClr val="000000">
                      <a:alpha val="43137"/>
                    </a:srgbClr>
                  </a:outerShdw>
                </a:effectLst>
                <a:cs typeface="B Nazanin" pitchFamily="2" charset="-78"/>
              </a:rPr>
              <a:t>Motor for Dir. </a:t>
            </a:r>
            <a:r>
              <a:rPr lang="en-US" sz="2000" b="1" dirty="0" err="1" smtClean="0">
                <a:effectLst>
                  <a:outerShdw blurRad="38100" dist="38100" dir="2700000" algn="tl">
                    <a:srgbClr val="000000">
                      <a:alpha val="43137"/>
                    </a:srgbClr>
                  </a:outerShdw>
                </a:effectLst>
                <a:cs typeface="B Nazanin" pitchFamily="2" charset="-78"/>
              </a:rPr>
              <a:t>Drlg</a:t>
            </a:r>
            <a:r>
              <a:rPr lang="fa-IR" sz="2000" b="1" dirty="0" smtClean="0">
                <a:effectLst>
                  <a:outerShdw blurRad="38100" dist="38100" dir="2700000" algn="tl">
                    <a:srgbClr val="000000">
                      <a:alpha val="43137"/>
                    </a:srgbClr>
                  </a:outerShdw>
                </a:effectLst>
                <a:cs typeface="B Nazanin" pitchFamily="2" charset="-78"/>
              </a:rPr>
              <a:t>/جايرو</a:t>
            </a:r>
          </a:p>
          <a:p>
            <a:pPr algn="just" rtl="1"/>
            <a:r>
              <a:rPr lang="fa-IR" sz="2000" dirty="0">
                <a:cs typeface="B Nazanin" pitchFamily="2" charset="-78"/>
              </a:rPr>
              <a:t>جهت حفاري در چاه هايي كه در كنار مناطق مسكوني و يا عوارض سطحي نظير كوه، درياچه يا رودخانه كه امكان آماده سازي لوكيشن چاه در بالاي محل مورد نظر جهت ورود به مخزن نفتي وجود ندارد معمولا از چاه هاي جهتدار استفاده مي شود. خدمات زاويه يابي پس از رسيدن به عمق مشخص جهت حفاري جهتدار چاه مورد نياز مي باشد. معمولا برنامه حفاري جهتدار قبل از شروع حفره جديد نهائي شده و پارامترهاي فني/مهندسي مورد نياز در اين زمينه تعيين مي گردد. اين پارامترها شامل موارد هيدروليكي و مكانيكي، مشخصات فني موتورهاي حفاري مورد نياز و تجهيزات زاويه يابي مي باشند.</a:t>
            </a:r>
          </a:p>
          <a:p>
            <a:pPr algn="just" rtl="1">
              <a:buNone/>
            </a:pPr>
            <a:r>
              <a:rPr lang="en-US" sz="2000" dirty="0" smtClean="0">
                <a:cs typeface="B Nazanin" pitchFamily="2" charset="-78"/>
              </a:rPr>
              <a:t>      </a:t>
            </a:r>
            <a:r>
              <a:rPr lang="fa-IR" sz="2000" dirty="0" smtClean="0">
                <a:cs typeface="B Nazanin" pitchFamily="2" charset="-78"/>
              </a:rPr>
              <a:t>عمدتا </a:t>
            </a:r>
            <a:r>
              <a:rPr lang="fa-IR" sz="2000" dirty="0">
                <a:cs typeface="B Nazanin" pitchFamily="2" charset="-78"/>
              </a:rPr>
              <a:t>موتورهاي حفاري جهتدار و تجهيزات </a:t>
            </a:r>
            <a:r>
              <a:rPr lang="en-US" sz="2000" dirty="0" smtClean="0">
                <a:cs typeface="B Nazanin" pitchFamily="2" charset="-78"/>
              </a:rPr>
              <a:t>RSS (</a:t>
            </a:r>
            <a:r>
              <a:rPr lang="fa-IR" sz="2000" dirty="0" smtClean="0">
                <a:cs typeface="B Nazanin" pitchFamily="2" charset="-78"/>
              </a:rPr>
              <a:t>حفاري </a:t>
            </a:r>
            <a:r>
              <a:rPr lang="fa-IR" sz="2000" dirty="0">
                <a:cs typeface="B Nazanin" pitchFamily="2" charset="-78"/>
              </a:rPr>
              <a:t>جهتدار در چاه هايي كه ايجاد زاويه با ابزار حفاري جهتدار معمولي با مشكلات زيادي همراه بوده و نياز به </a:t>
            </a:r>
            <a:r>
              <a:rPr lang="en-US" sz="2000" dirty="0">
                <a:cs typeface="B Nazanin" pitchFamily="2" charset="-78"/>
              </a:rPr>
              <a:t>B/UP </a:t>
            </a:r>
            <a:r>
              <a:rPr lang="fa-IR" sz="2000" dirty="0">
                <a:cs typeface="B Nazanin" pitchFamily="2" charset="-78"/>
              </a:rPr>
              <a:t>بالاتري مي </a:t>
            </a:r>
            <a:r>
              <a:rPr lang="fa-IR" sz="2000" dirty="0" smtClean="0">
                <a:cs typeface="B Nazanin" pitchFamily="2" charset="-78"/>
              </a:rPr>
              <a:t>باشد.)، </a:t>
            </a:r>
            <a:r>
              <a:rPr lang="fa-IR" sz="2000" dirty="0">
                <a:cs typeface="B Nazanin" pitchFamily="2" charset="-78"/>
              </a:rPr>
              <a:t>تجهيزات مربوط به رشته حفاري (</a:t>
            </a:r>
            <a:r>
              <a:rPr lang="en-US" sz="2000" dirty="0">
                <a:cs typeface="B Nazanin" pitchFamily="2" charset="-78"/>
              </a:rPr>
              <a:t>NMDC، </a:t>
            </a:r>
            <a:r>
              <a:rPr lang="en-US" sz="2000" dirty="0" smtClean="0">
                <a:cs typeface="B Nazanin" pitchFamily="2" charset="-78"/>
              </a:rPr>
              <a:t>HWDP</a:t>
            </a:r>
            <a:r>
              <a:rPr lang="fa-IR" sz="2000" dirty="0" smtClean="0">
                <a:cs typeface="B Nazanin" pitchFamily="2" charset="-78"/>
              </a:rPr>
              <a:t>و </a:t>
            </a:r>
            <a:r>
              <a:rPr lang="fa-IR" sz="2000" dirty="0">
                <a:cs typeface="B Nazanin" pitchFamily="2" charset="-78"/>
              </a:rPr>
              <a:t>...) تجهيزات </a:t>
            </a:r>
            <a:r>
              <a:rPr lang="en-US" sz="2000" dirty="0">
                <a:cs typeface="B Nazanin" pitchFamily="2" charset="-78"/>
              </a:rPr>
              <a:t>ERD (</a:t>
            </a:r>
            <a:r>
              <a:rPr lang="fa-IR" sz="2000" dirty="0">
                <a:cs typeface="B Nazanin" pitchFamily="2" charset="-78"/>
              </a:rPr>
              <a:t>حفاري جهتدار در چاه هاي با متراژ جهتدار </a:t>
            </a:r>
            <a:r>
              <a:rPr lang="fa-IR" sz="2000" dirty="0" smtClean="0">
                <a:cs typeface="B Nazanin" pitchFamily="2" charset="-78"/>
              </a:rPr>
              <a:t>بالا) و </a:t>
            </a:r>
            <a:r>
              <a:rPr lang="fa-IR" sz="2000" dirty="0">
                <a:cs typeface="B Nazanin" pitchFamily="2" charset="-78"/>
              </a:rPr>
              <a:t>تجهيزات </a:t>
            </a:r>
            <a:r>
              <a:rPr lang="en-US" sz="2000" dirty="0">
                <a:cs typeface="B Nazanin" pitchFamily="2" charset="-78"/>
              </a:rPr>
              <a:t>Real Time Monitoring </a:t>
            </a:r>
            <a:r>
              <a:rPr lang="fa-IR" sz="2000" dirty="0">
                <a:cs typeface="B Nazanin" pitchFamily="2" charset="-78"/>
              </a:rPr>
              <a:t>مورد نياز مي باشد.</a:t>
            </a:r>
          </a:p>
          <a:p>
            <a:pPr algn="just" rtl="1"/>
            <a:r>
              <a:rPr lang="fa-IR" sz="2000" dirty="0">
                <a:cs typeface="B Nazanin" pitchFamily="2" charset="-78"/>
              </a:rPr>
              <a:t>در زمينه كنترل مسيرچاه نيز ابزار ذيل مورد استفاده قرار مي </a:t>
            </a:r>
            <a:r>
              <a:rPr lang="fa-IR" sz="2000" dirty="0" smtClean="0">
                <a:cs typeface="B Nazanin" pitchFamily="2" charset="-78"/>
              </a:rPr>
              <a:t>گيرد:</a:t>
            </a:r>
          </a:p>
          <a:p>
            <a:pPr algn="just" rtl="1"/>
            <a:r>
              <a:rPr lang="en-US" sz="2000" dirty="0" smtClean="0">
                <a:cs typeface="B Nazanin" pitchFamily="2" charset="-78"/>
              </a:rPr>
              <a:t>MWD </a:t>
            </a:r>
            <a:r>
              <a:rPr lang="fa-IR" sz="2000" dirty="0" smtClean="0">
                <a:cs typeface="B Nazanin" pitchFamily="2" charset="-78"/>
              </a:rPr>
              <a:t> (زاويه يابي انحراف و آزيموت همزمان با حفاري جهتدار)</a:t>
            </a:r>
          </a:p>
          <a:p>
            <a:pPr algn="just" rtl="1"/>
            <a:r>
              <a:rPr lang="en-US" sz="2000" dirty="0" smtClean="0">
                <a:cs typeface="B Nazanin" pitchFamily="2" charset="-78"/>
              </a:rPr>
              <a:t>LWD </a:t>
            </a:r>
            <a:r>
              <a:rPr lang="fa-IR" sz="2000" dirty="0" smtClean="0">
                <a:cs typeface="B Nazanin" pitchFamily="2" charset="-78"/>
              </a:rPr>
              <a:t> (نمودار </a:t>
            </a:r>
            <a:r>
              <a:rPr lang="fa-IR" sz="2000" dirty="0">
                <a:cs typeface="B Nazanin" pitchFamily="2" charset="-78"/>
              </a:rPr>
              <a:t>گيري از سازند همزمان با حفاري شامل پارامترهاي ليتولوژيك و پتروفيزيكي)</a:t>
            </a:r>
          </a:p>
          <a:p>
            <a:pPr algn="just" rtl="1"/>
            <a:r>
              <a:rPr lang="en-US" sz="2000" dirty="0" smtClean="0">
                <a:cs typeface="B Nazanin" pitchFamily="2" charset="-78"/>
              </a:rPr>
              <a:t> GYRO </a:t>
            </a:r>
            <a:r>
              <a:rPr lang="fa-IR" sz="2000" dirty="0" smtClean="0">
                <a:cs typeface="B Nazanin" pitchFamily="2" charset="-78"/>
              </a:rPr>
              <a:t>(زوايه </a:t>
            </a:r>
            <a:r>
              <a:rPr lang="fa-IR" sz="2000" dirty="0">
                <a:cs typeface="B Nazanin" pitchFamily="2" charset="-78"/>
              </a:rPr>
              <a:t>يابي در چاه جهت تعيين ميزان انحراف در چاه هايي كه امكان استفاده از ابزار </a:t>
            </a:r>
            <a:r>
              <a:rPr lang="en-US" sz="2000" dirty="0">
                <a:cs typeface="B Nazanin" pitchFamily="2" charset="-78"/>
              </a:rPr>
              <a:t>MWD </a:t>
            </a:r>
            <a:r>
              <a:rPr lang="fa-IR" sz="2000" dirty="0">
                <a:cs typeface="B Nazanin" pitchFamily="2" charset="-78"/>
              </a:rPr>
              <a:t>وجود </a:t>
            </a:r>
            <a:r>
              <a:rPr lang="fa-IR" sz="2000" dirty="0" smtClean="0">
                <a:cs typeface="B Nazanin" pitchFamily="2" charset="-78"/>
              </a:rPr>
              <a:t>ندارد. </a:t>
            </a:r>
            <a:r>
              <a:rPr lang="fa-IR" sz="2000" dirty="0">
                <a:cs typeface="B Nazanin" pitchFamily="2" charset="-78"/>
              </a:rPr>
              <a:t>اين تكنولوژي نسبت به </a:t>
            </a:r>
            <a:r>
              <a:rPr lang="en-US" sz="2000" dirty="0">
                <a:cs typeface="B Nazanin" pitchFamily="2" charset="-78"/>
              </a:rPr>
              <a:t>MWD </a:t>
            </a:r>
            <a:r>
              <a:rPr lang="fa-IR" sz="2000" dirty="0">
                <a:cs typeface="B Nazanin" pitchFamily="2" charset="-78"/>
              </a:rPr>
              <a:t>قديمي تر مي </a:t>
            </a:r>
            <a:r>
              <a:rPr lang="fa-IR" sz="2000" dirty="0" smtClean="0">
                <a:cs typeface="B Nazanin" pitchFamily="2" charset="-78"/>
              </a:rPr>
              <a:t>باشد)</a:t>
            </a:r>
            <a:r>
              <a:rPr lang="en-US" sz="2000" dirty="0" smtClean="0">
                <a:cs typeface="B Nazanin" pitchFamily="2" charset="-78"/>
              </a:rPr>
              <a:t>.</a:t>
            </a:r>
            <a:r>
              <a:rPr lang="fa-IR" sz="2000" dirty="0">
                <a:cs typeface="B Nazanin" pitchFamily="2" charset="-78"/>
              </a:rPr>
              <a:t> </a:t>
            </a:r>
          </a:p>
          <a:p>
            <a:pPr algn="r" rtl="1">
              <a:buFont typeface="Wingdings" pitchFamily="2" charset="2"/>
              <a:buChar char="q"/>
            </a:pPr>
            <a:endParaRPr lang="en-US" sz="2000" b="1" dirty="0" smtClean="0">
              <a:effectLst>
                <a:outerShdw blurRad="38100" dist="38100" dir="2700000" algn="tl">
                  <a:srgbClr val="000000">
                    <a:alpha val="43137"/>
                  </a:srgbClr>
                </a:outerShdw>
              </a:effectLst>
              <a:cs typeface="B Nazanin" pitchFamily="2" charset="-78"/>
            </a:endParaRPr>
          </a:p>
          <a:p>
            <a:pPr algn="r" rtl="1">
              <a:buFont typeface="Wingdings" pitchFamily="2" charset="2"/>
              <a:buChar char="q"/>
            </a:pPr>
            <a:endParaRPr lang="fa-IR" sz="2000" b="1" dirty="0" smtClean="0">
              <a:effectLst>
                <a:outerShdw blurRad="38100" dist="38100" dir="2700000" algn="tl">
                  <a:srgbClr val="000000">
                    <a:alpha val="43137"/>
                  </a:srgbClr>
                </a:outerShdw>
              </a:effectLst>
              <a:cs typeface="B Nazanin" pitchFamily="2" charset="-78"/>
            </a:endParaRPr>
          </a:p>
          <a:p>
            <a:pPr algn="r" rtl="1"/>
            <a:endParaRPr lang="en-US" sz="2000" b="1" dirty="0" smtClean="0">
              <a:effectLst>
                <a:outerShdw blurRad="38100" dist="38100" dir="2700000" algn="tl">
                  <a:srgbClr val="000000">
                    <a:alpha val="43137"/>
                  </a:srgbClr>
                </a:outerShdw>
              </a:effectLst>
              <a:cs typeface="B Nazanin" pitchFamily="2" charset="-78"/>
            </a:endParaRPr>
          </a:p>
          <a:p>
            <a:pPr algn="r" rtl="1"/>
            <a:endParaRPr lang="en-US" dirty="0"/>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rPr>
              <a:t>كالا و ابزار وتكنولوژي حفاري</a:t>
            </a:r>
            <a:endPar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lgn="just" rtl="1"/>
            <a:r>
              <a:rPr lang="fa-IR" sz="2100" b="1" dirty="0">
                <a:cs typeface="B Nazanin" pitchFamily="2" charset="-78"/>
              </a:rPr>
              <a:t>راهبري بيش از 49 دستگاه حفاري وتكميل و تعميير حدود 90 حلقه چاه در سال، در بخش توسعه اي و تعميري</a:t>
            </a:r>
            <a:endParaRPr lang="en-US" sz="2100" b="1" dirty="0">
              <a:cs typeface="B Nazanin" pitchFamily="2" charset="-78"/>
            </a:endParaRPr>
          </a:p>
          <a:p>
            <a:pPr lvl="0" algn="just" rtl="1"/>
            <a:r>
              <a:rPr lang="fa-IR" sz="2000" b="1" dirty="0">
                <a:cs typeface="B Nazanin" pitchFamily="2" charset="-78"/>
              </a:rPr>
              <a:t>حفاري </a:t>
            </a:r>
            <a:r>
              <a:rPr lang="fa-IR" sz="2000" b="1" dirty="0" smtClean="0">
                <a:cs typeface="B Nazanin" pitchFamily="2" charset="-78"/>
              </a:rPr>
              <a:t> بطور تقريبي 2013 </a:t>
            </a:r>
            <a:r>
              <a:rPr lang="fa-IR" sz="2000" b="1" dirty="0">
                <a:cs typeface="B Nazanin" pitchFamily="2" charset="-78"/>
              </a:rPr>
              <a:t>حلقه </a:t>
            </a:r>
            <a:r>
              <a:rPr lang="fa-IR" sz="2000" b="1" dirty="0" smtClean="0">
                <a:cs typeface="B Nazanin" pitchFamily="2" charset="-78"/>
              </a:rPr>
              <a:t>چاه</a:t>
            </a:r>
            <a:r>
              <a:rPr lang="en-US" sz="2000" b="1" dirty="0" smtClean="0">
                <a:cs typeface="B Nazanin" pitchFamily="2" charset="-78"/>
              </a:rPr>
              <a:t> </a:t>
            </a:r>
            <a:r>
              <a:rPr lang="fa-IR" sz="2000" b="1" dirty="0" smtClean="0">
                <a:cs typeface="B Nazanin" pitchFamily="2" charset="-78"/>
              </a:rPr>
              <a:t> توسعه ای  و همچنین  </a:t>
            </a:r>
            <a:r>
              <a:rPr lang="fa-IR" sz="2000" b="1" dirty="0">
                <a:cs typeface="B Nazanin" pitchFamily="2" charset="-78"/>
              </a:rPr>
              <a:t>تعميير </a:t>
            </a:r>
            <a:r>
              <a:rPr lang="fa-IR" sz="2000" b="1" dirty="0" smtClean="0">
                <a:cs typeface="B Nazanin" pitchFamily="2" charset="-78"/>
              </a:rPr>
              <a:t>2005حلقه </a:t>
            </a:r>
            <a:r>
              <a:rPr lang="fa-IR" sz="2000" b="1" dirty="0">
                <a:cs typeface="B Nazanin" pitchFamily="2" charset="-78"/>
              </a:rPr>
              <a:t>چاه از سال 57 تا 1400</a:t>
            </a:r>
            <a:endParaRPr lang="en-US" sz="2000" dirty="0">
              <a:cs typeface="B Nazanin" pitchFamily="2" charset="-78"/>
            </a:endParaRPr>
          </a:p>
          <a:p>
            <a:pPr lvl="0" algn="just" rtl="1"/>
            <a:r>
              <a:rPr lang="fa-IR" sz="2000" b="1" dirty="0">
                <a:cs typeface="B Nazanin" pitchFamily="2" charset="-78"/>
              </a:rPr>
              <a:t>استفاده از مواد كنترل كننده </a:t>
            </a:r>
            <a:r>
              <a:rPr lang="fa-IR" sz="2000" b="1" dirty="0" smtClean="0">
                <a:cs typeface="B Nazanin" pitchFamily="2" charset="-78"/>
              </a:rPr>
              <a:t> </a:t>
            </a:r>
            <a:r>
              <a:rPr lang="fa-IR" sz="2000" b="1" dirty="0">
                <a:cs typeface="B Nazanin" pitchFamily="2" charset="-78"/>
              </a:rPr>
              <a:t>هرزروي در سازنده هاي مخزني در راستاي كاهش آسيب هاي سازنده هاي بهره ده</a:t>
            </a:r>
            <a:endParaRPr lang="en-US" sz="2000" dirty="0">
              <a:cs typeface="B Nazanin" pitchFamily="2" charset="-78"/>
            </a:endParaRPr>
          </a:p>
          <a:p>
            <a:pPr lvl="0" algn="just" rtl="1"/>
            <a:r>
              <a:rPr lang="fa-IR" sz="2000" b="1" dirty="0">
                <a:cs typeface="B Nazanin" pitchFamily="2" charset="-78"/>
              </a:rPr>
              <a:t>بومي سازي مته هاي حفاري دندانه اي 26 و </a:t>
            </a:r>
            <a:r>
              <a:rPr lang="fa-IR" sz="2000" b="1" dirty="0" smtClean="0">
                <a:cs typeface="B Nazanin" pitchFamily="2" charset="-78"/>
              </a:rPr>
              <a:t>1/2 </a:t>
            </a:r>
            <a:r>
              <a:rPr lang="fa-IR" sz="2000" b="1" dirty="0">
                <a:cs typeface="B Nazanin" pitchFamily="2" charset="-78"/>
              </a:rPr>
              <a:t>17 </a:t>
            </a:r>
            <a:r>
              <a:rPr lang="fa-IR" sz="2000" b="1" dirty="0" smtClean="0">
                <a:cs typeface="B Nazanin" pitchFamily="2" charset="-78"/>
              </a:rPr>
              <a:t>اينچ، </a:t>
            </a:r>
            <a:r>
              <a:rPr lang="fa-IR" sz="2000" b="1" dirty="0">
                <a:cs typeface="B Nazanin" pitchFamily="2" charset="-78"/>
              </a:rPr>
              <a:t>مته دكمه اي </a:t>
            </a:r>
            <a:r>
              <a:rPr lang="fa-IR" sz="2000" b="1" dirty="0" smtClean="0">
                <a:cs typeface="B Nazanin" pitchFamily="2" charset="-78"/>
              </a:rPr>
              <a:t>1/2 </a:t>
            </a:r>
            <a:r>
              <a:rPr lang="fa-IR" sz="2000" b="1" dirty="0">
                <a:cs typeface="B Nazanin" pitchFamily="2" charset="-78"/>
              </a:rPr>
              <a:t>8 اينچ، و طراحي و بومي سازي رشته </a:t>
            </a:r>
            <a:r>
              <a:rPr lang="fa-IR" sz="2100" b="1" dirty="0">
                <a:cs typeface="B Nazanin" pitchFamily="2" charset="-78"/>
              </a:rPr>
              <a:t>تكميلي</a:t>
            </a:r>
            <a:endParaRPr lang="en-US" sz="2100" b="1" dirty="0">
              <a:cs typeface="B Nazanin" pitchFamily="2" charset="-78"/>
            </a:endParaRPr>
          </a:p>
          <a:p>
            <a:pPr lvl="0" algn="just" rtl="1"/>
            <a:r>
              <a:rPr lang="fa-IR" sz="2000" b="1" dirty="0">
                <a:cs typeface="B Nazanin" pitchFamily="2" charset="-78"/>
              </a:rPr>
              <a:t>مديريت پسماند از طريق بيولوژيكي به روش كمپوستينك براي اولين بار در كشور</a:t>
            </a:r>
            <a:endParaRPr lang="en-US" sz="2000" dirty="0">
              <a:cs typeface="B Nazanin" pitchFamily="2" charset="-78"/>
            </a:endParaRPr>
          </a:p>
          <a:p>
            <a:pPr lvl="0" algn="just" rtl="1"/>
            <a:r>
              <a:rPr lang="fa-IR" sz="2000" b="1" dirty="0">
                <a:cs typeface="B Nazanin" pitchFamily="2" charset="-78"/>
              </a:rPr>
              <a:t>استفاده از توانمندي هاي شركت هاي دانش بنيان در قراردادهاي ساخت بار اول در زمينه استفاده از تكنولوژي هاي نوين از قبيل: سيالات سازگار با محيط زيست و مواد كنترل كننده هرزروي سازندي</a:t>
            </a:r>
            <a:endParaRPr lang="en-US" sz="2000" dirty="0">
              <a:cs typeface="B Nazanin" pitchFamily="2" charset="-78"/>
            </a:endParaRPr>
          </a:p>
          <a:p>
            <a:pPr lvl="0" algn="just" rtl="1"/>
            <a:r>
              <a:rPr lang="fa-IR" sz="2000" b="1" dirty="0">
                <a:cs typeface="B Nazanin" pitchFamily="2" charset="-78"/>
              </a:rPr>
              <a:t>مطالعه جامع ميادين</a:t>
            </a:r>
            <a:endParaRPr lang="en-US" sz="2000" dirty="0">
              <a:cs typeface="B Nazanin" pitchFamily="2" charset="-78"/>
            </a:endParaRPr>
          </a:p>
          <a:p>
            <a:pPr lvl="0" algn="just" rtl="1"/>
            <a:r>
              <a:rPr lang="fa-IR" sz="2000" b="1" dirty="0">
                <a:cs typeface="B Nazanin" pitchFamily="2" charset="-78"/>
              </a:rPr>
              <a:t>برنامه جامع زيست محيطي از جمله تجهيز دكلهاي حفاري به سيستم مديريت پسماند، پاكسازي مواد نفتي سطح گودالي هاي هرز آب، ايزوله كردن گودال هاي پسماند حفاري </a:t>
            </a:r>
            <a:endParaRPr lang="en-US" sz="2000" dirty="0">
              <a:cs typeface="B Nazanin" pitchFamily="2" charset="-78"/>
            </a:endParaRPr>
          </a:p>
          <a:p>
            <a:pPr algn="r" rtl="1"/>
            <a:endParaRPr lang="en-US" sz="2800" dirty="0">
              <a:cs typeface="B Nazanin" pitchFamily="2" charset="-78"/>
            </a:endParaRPr>
          </a:p>
        </p:txBody>
      </p:sp>
      <p:sp>
        <p:nvSpPr>
          <p:cNvPr id="4" name="Title 3"/>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rPr>
              <a:t>اهم فعاليت هاي اجرايي معاونت حفاري</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endParaRPr>
          </a:p>
        </p:txBody>
      </p:sp>
      <p:grpSp>
        <p:nvGrpSpPr>
          <p:cNvPr id="10" name="Group 9"/>
          <p:cNvGrpSpPr/>
          <p:nvPr/>
        </p:nvGrpSpPr>
        <p:grpSpPr>
          <a:xfrm>
            <a:off x="349101" y="326066"/>
            <a:ext cx="1600200" cy="1274134"/>
            <a:chOff x="7010400" y="76200"/>
            <a:chExt cx="2286000" cy="1607767"/>
          </a:xfrm>
        </p:grpSpPr>
        <p:pic>
          <p:nvPicPr>
            <p:cNvPr id="11" name="Picture 10"/>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2"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457200" indent="-457200" algn="r" rtl="1">
              <a:buFont typeface="Wingdings" pitchFamily="2" charset="2"/>
              <a:buChar char="q"/>
            </a:pPr>
            <a:r>
              <a:rPr lang="fa-IR" sz="3300" b="1" dirty="0" smtClean="0">
                <a:effectLst>
                  <a:outerShdw blurRad="38100" dist="38100" dir="2700000" algn="tl">
                    <a:srgbClr val="000000">
                      <a:alpha val="43137"/>
                    </a:srgbClr>
                  </a:outerShdw>
                </a:effectLst>
                <a:cs typeface="B Nazanin" pitchFamily="2" charset="-78"/>
              </a:rPr>
              <a:t>سيال حفاري</a:t>
            </a:r>
          </a:p>
          <a:p>
            <a:pPr marL="457200" indent="-457200" algn="r" rtl="1"/>
            <a:r>
              <a:rPr lang="fa-IR" sz="2900" dirty="0" smtClean="0">
                <a:cs typeface="B Nazanin" pitchFamily="2" charset="-78"/>
              </a:rPr>
              <a:t>ماده جايگزين گل روغني</a:t>
            </a:r>
            <a:endParaRPr lang="en-US" sz="2900" dirty="0" smtClean="0">
              <a:cs typeface="B Nazanin" pitchFamily="2" charset="-78"/>
            </a:endParaRPr>
          </a:p>
          <a:p>
            <a:pPr marL="457200" indent="-457200" algn="r" rtl="1"/>
            <a:r>
              <a:rPr lang="fa-IR" sz="2900" dirty="0" smtClean="0">
                <a:cs typeface="B Nazanin" pitchFamily="2" charset="-78"/>
              </a:rPr>
              <a:t>مواد كنترل كننده هرزروي </a:t>
            </a:r>
          </a:p>
          <a:p>
            <a:pPr marL="457200" indent="-457200" algn="r" rtl="1"/>
            <a:r>
              <a:rPr lang="fa-IR" sz="2900" dirty="0" smtClean="0">
                <a:cs typeface="B Nazanin" pitchFamily="2" charset="-78"/>
              </a:rPr>
              <a:t>سيال فوق سبك حفاري</a:t>
            </a:r>
          </a:p>
          <a:p>
            <a:pPr marL="457200" indent="-457200" algn="r" rtl="1"/>
            <a:r>
              <a:rPr lang="fa-IR" sz="2900" dirty="0" smtClean="0">
                <a:cs typeface="B Nazanin" pitchFamily="2" charset="-78"/>
              </a:rPr>
              <a:t>سيالات حفاري فوق سنگين</a:t>
            </a:r>
          </a:p>
          <a:p>
            <a:pPr marL="457200" indent="-457200" algn="r" rtl="1"/>
            <a:r>
              <a:rPr lang="en-US" sz="2900" dirty="0" err="1" smtClean="0">
                <a:cs typeface="B Nazanin" pitchFamily="2" charset="-78"/>
              </a:rPr>
              <a:t>Complition</a:t>
            </a:r>
            <a:r>
              <a:rPr lang="en-US" sz="2900" dirty="0" smtClean="0">
                <a:cs typeface="B Nazanin" pitchFamily="2" charset="-78"/>
              </a:rPr>
              <a:t> Fluid </a:t>
            </a:r>
            <a:r>
              <a:rPr lang="fa-IR" sz="2900" dirty="0" smtClean="0">
                <a:cs typeface="B Nazanin" pitchFamily="2" charset="-78"/>
              </a:rPr>
              <a:t>(براي رشته تكميلي)</a:t>
            </a:r>
          </a:p>
          <a:p>
            <a:pPr marL="457200" indent="-457200" algn="r" rtl="1"/>
            <a:r>
              <a:rPr lang="fa-IR" sz="2900" dirty="0" smtClean="0">
                <a:cs typeface="B Nazanin" pitchFamily="2" charset="-78"/>
              </a:rPr>
              <a:t>ساخت انواع توري شيكر</a:t>
            </a:r>
          </a:p>
          <a:p>
            <a:pPr marL="457200" indent="-457200" algn="r" rtl="1"/>
            <a:endParaRPr lang="fa-IR" sz="2400" dirty="0" smtClean="0">
              <a:cs typeface="B Nazanin" pitchFamily="2" charset="-78"/>
            </a:endParaRPr>
          </a:p>
          <a:p>
            <a:pPr marL="457200" indent="-457200" algn="r" rtl="1">
              <a:buFont typeface="Wingdings" pitchFamily="2" charset="2"/>
              <a:buChar char="q"/>
            </a:pPr>
            <a:r>
              <a:rPr lang="fa-IR" sz="3300" b="1" dirty="0" smtClean="0">
                <a:effectLst>
                  <a:outerShdw blurRad="38100" dist="38100" dir="2700000" algn="tl">
                    <a:srgbClr val="000000">
                      <a:alpha val="43137"/>
                    </a:srgbClr>
                  </a:outerShdw>
                </a:effectLst>
                <a:cs typeface="B Nazanin" pitchFamily="2" charset="-78"/>
              </a:rPr>
              <a:t>پايداري ديواره چاه</a:t>
            </a:r>
          </a:p>
          <a:p>
            <a:pPr marL="457200" indent="-457200" algn="r" rtl="1"/>
            <a:r>
              <a:rPr lang="fa-IR" sz="2900" dirty="0" smtClean="0">
                <a:cs typeface="B Nazanin" pitchFamily="2" charset="-78"/>
              </a:rPr>
              <a:t>سيال حفاري بهبود دهنده پايداري ديواره چاه</a:t>
            </a:r>
          </a:p>
          <a:p>
            <a:pPr marL="457200" indent="-457200" algn="r" rtl="1"/>
            <a:r>
              <a:rPr lang="fa-IR" sz="2900" dirty="0" smtClean="0">
                <a:cs typeface="B Nazanin" pitchFamily="2" charset="-78"/>
              </a:rPr>
              <a:t>مچاله شدگي لوله هاي حفاري</a:t>
            </a:r>
          </a:p>
          <a:p>
            <a:pPr marL="457200" indent="-457200" algn="r" rtl="1"/>
            <a:endParaRPr lang="fa-IR" sz="2600" dirty="0" smtClean="0">
              <a:cs typeface="B Nazanin" pitchFamily="2" charset="-78"/>
            </a:endParaRPr>
          </a:p>
          <a:p>
            <a:pPr marL="457200" indent="-457200" algn="r" rtl="1">
              <a:buFont typeface="Wingdings" pitchFamily="2" charset="2"/>
              <a:buChar char="q"/>
            </a:pPr>
            <a:r>
              <a:rPr lang="fa-IR" b="1" dirty="0" smtClean="0">
                <a:effectLst>
                  <a:outerShdw blurRad="38100" dist="38100" dir="2700000" algn="tl">
                    <a:srgbClr val="000000">
                      <a:alpha val="43137"/>
                    </a:srgbClr>
                  </a:outerShdw>
                </a:effectLst>
                <a:cs typeface="B Nazanin" pitchFamily="2" charset="-78"/>
              </a:rPr>
              <a:t>سيمان حفاري</a:t>
            </a:r>
          </a:p>
          <a:p>
            <a:pPr marL="457200" indent="-457200" algn="r" rtl="1"/>
            <a:r>
              <a:rPr lang="fa-IR" sz="2900" dirty="0" smtClean="0">
                <a:effectLst>
                  <a:outerShdw blurRad="38100" dist="38100" dir="2700000" algn="tl">
                    <a:srgbClr val="000000">
                      <a:alpha val="43137"/>
                    </a:srgbClr>
                  </a:outerShdw>
                </a:effectLst>
                <a:cs typeface="B Nazanin" pitchFamily="2" charset="-78"/>
              </a:rPr>
              <a:t>بهبود كيفيت سيمانبندي جداري-آستري</a:t>
            </a:r>
          </a:p>
          <a:p>
            <a:pPr marL="457200" indent="-457200" algn="r" rtl="1"/>
            <a:r>
              <a:rPr lang="fa-IR" sz="2900" dirty="0" smtClean="0">
                <a:effectLst>
                  <a:outerShdw blurRad="38100" dist="38100" dir="2700000" algn="tl">
                    <a:srgbClr val="000000">
                      <a:alpha val="43137"/>
                    </a:srgbClr>
                  </a:outerShdw>
                </a:effectLst>
                <a:cs typeface="B Nazanin" pitchFamily="2" charset="-78"/>
              </a:rPr>
              <a:t>بومي سازي افزايه هاي سيمان</a:t>
            </a:r>
          </a:p>
          <a:p>
            <a:pPr marL="457200" indent="-457200" algn="r" rtl="1"/>
            <a:r>
              <a:rPr lang="fa-IR" sz="2900" dirty="0" smtClean="0">
                <a:effectLst>
                  <a:outerShdw blurRad="38100" dist="38100" dir="2700000" algn="tl">
                    <a:srgbClr val="000000">
                      <a:alpha val="43137"/>
                    </a:srgbClr>
                  </a:outerShdw>
                </a:effectLst>
                <a:cs typeface="B Nazanin" pitchFamily="2" charset="-78"/>
              </a:rPr>
              <a:t>سيمان سبك</a:t>
            </a:r>
          </a:p>
          <a:p>
            <a:pPr marL="457200" indent="-457200" algn="r" rtl="1"/>
            <a:r>
              <a:rPr lang="fa-IR" sz="2900" dirty="0" smtClean="0">
                <a:effectLst>
                  <a:outerShdw blurRad="38100" dist="38100" dir="2700000" algn="tl">
                    <a:srgbClr val="000000">
                      <a:alpha val="43137"/>
                    </a:srgbClr>
                  </a:outerShdw>
                </a:effectLst>
                <a:cs typeface="B Nazanin" pitchFamily="2" charset="-78"/>
              </a:rPr>
              <a:t>سيمان الاستيك</a:t>
            </a:r>
          </a:p>
          <a:p>
            <a:pPr marL="457200" indent="-457200" algn="r" rtl="1"/>
            <a:r>
              <a:rPr lang="fa-IR" sz="2900" dirty="0" smtClean="0">
                <a:effectLst>
                  <a:outerShdw blurRad="38100" dist="38100" dir="2700000" algn="tl">
                    <a:srgbClr val="000000">
                      <a:alpha val="43137"/>
                    </a:srgbClr>
                  </a:outerShdw>
                </a:effectLst>
                <a:cs typeface="B Nazanin" pitchFamily="2" charset="-78"/>
              </a:rPr>
              <a:t>تكنولوژي هاي جديد سيمان</a:t>
            </a:r>
          </a:p>
          <a:p>
            <a:pPr marL="457200" indent="-457200" algn="r" rtl="1"/>
            <a:endParaRPr lang="fa-IR" sz="1900" dirty="0" smtClean="0">
              <a:effectLst>
                <a:outerShdw blurRad="38100" dist="38100" dir="2700000" algn="tl">
                  <a:srgbClr val="000000">
                    <a:alpha val="43137"/>
                  </a:srgbClr>
                </a:outerShdw>
              </a:effectLst>
              <a:cs typeface="B Nazanin" pitchFamily="2" charset="-78"/>
            </a:endParaRPr>
          </a:p>
          <a:p>
            <a:pPr marL="457200" indent="-457200" algn="r" rtl="1"/>
            <a:endParaRPr lang="fa-IR" sz="1900" dirty="0" smtClean="0">
              <a:effectLst>
                <a:outerShdw blurRad="38100" dist="38100" dir="2700000" algn="tl">
                  <a:srgbClr val="000000">
                    <a:alpha val="43137"/>
                  </a:srgbClr>
                </a:outerShdw>
              </a:effectLst>
              <a:cs typeface="B Nazanin" pitchFamily="2" charset="-78"/>
            </a:endParaRPr>
          </a:p>
          <a:p>
            <a:pPr marL="457200" indent="-457200" algn="r" rtl="1"/>
            <a:endParaRPr lang="fa-IR" sz="2800" dirty="0" smtClean="0">
              <a:effectLst>
                <a:outerShdw blurRad="38100" dist="38100" dir="2700000" algn="tl">
                  <a:srgbClr val="000000">
                    <a:alpha val="43137"/>
                  </a:srgbClr>
                </a:outerShdw>
              </a:effectLst>
              <a:cs typeface="B Nazanin" pitchFamily="2" charset="-78"/>
            </a:endParaRPr>
          </a:p>
          <a:p>
            <a:pPr marL="457200" indent="-457200" algn="r" rtl="1">
              <a:buFont typeface="Wingdings" pitchFamily="2" charset="2"/>
              <a:buChar char="q"/>
            </a:pPr>
            <a:endParaRPr lang="fa-IR" sz="3000" dirty="0" smtClean="0">
              <a:cs typeface="B Nazanin" pitchFamily="2" charset="-78"/>
            </a:endParaRPr>
          </a:p>
          <a:p>
            <a:pPr marL="457200" indent="-457200" algn="r" rtl="1">
              <a:buFont typeface="Wingdings" pitchFamily="2" charset="2"/>
              <a:buChar char="q"/>
            </a:pPr>
            <a:endParaRPr lang="fa-IR" sz="3000" dirty="0" smtClean="0">
              <a:cs typeface="B Nazanin" pitchFamily="2" charset="-78"/>
            </a:endParaRPr>
          </a:p>
          <a:p>
            <a:pPr marL="457200" indent="-457200" algn="r" rtl="1"/>
            <a:endParaRPr lang="fa-IR" sz="3000" dirty="0" smtClean="0">
              <a:cs typeface="B Nazanin" pitchFamily="2" charset="-78"/>
            </a:endParaRPr>
          </a:p>
          <a:p>
            <a:pPr marL="457200" indent="-457200" algn="r" rtl="1"/>
            <a:endParaRPr lang="fa-IR" dirty="0" smtClean="0">
              <a:cs typeface="B Nazanin" pitchFamily="2" charset="-78"/>
            </a:endParaRPr>
          </a:p>
          <a:p>
            <a:pPr marL="457200" indent="-457200" algn="r" rtl="1"/>
            <a:endParaRPr lang="fa-IR" sz="2600" b="1" dirty="0" smtClean="0">
              <a:effectLst>
                <a:outerShdw blurRad="38100" dist="38100" dir="2700000" algn="tl">
                  <a:srgbClr val="000000">
                    <a:alpha val="43137"/>
                  </a:srgbClr>
                </a:outerShdw>
              </a:effectLst>
              <a:cs typeface="B Nazanin" pitchFamily="2" charset="-78"/>
            </a:endParaRPr>
          </a:p>
          <a:p>
            <a:pPr marL="457200" indent="-457200" algn="r" rtl="1"/>
            <a:endParaRPr lang="en-US" sz="2400" dirty="0" smtClean="0">
              <a:cs typeface="B Nazanin" pitchFamily="2" charset="-78"/>
            </a:endParaRPr>
          </a:p>
          <a:p>
            <a:pPr marL="514350" indent="-514350" algn="r" rtl="1"/>
            <a:endParaRPr lang="en-US" sz="2800" dirty="0" smtClean="0">
              <a:cs typeface="B Nazanin" pitchFamily="2" charset="-78"/>
            </a:endParaRPr>
          </a:p>
          <a:p>
            <a:pPr marL="514350" indent="-514350" algn="r" rtl="1"/>
            <a:endParaRPr lang="en-US" sz="2800" dirty="0">
              <a:cs typeface="B Nazanin" pitchFamily="2" charset="-78"/>
            </a:endParaRPr>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rPr>
              <a:t>موضوعات ساخت بار اول</a:t>
            </a:r>
            <a:endPar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buFont typeface="Wingdings" pitchFamily="2" charset="2"/>
              <a:buChar char="q"/>
            </a:pPr>
            <a:r>
              <a:rPr lang="fa-IR" sz="2000" b="1" dirty="0" smtClean="0">
                <a:effectLst>
                  <a:outerShdw blurRad="38100" dist="38100" dir="2700000" algn="tl">
                    <a:srgbClr val="000000">
                      <a:alpha val="43137"/>
                    </a:srgbClr>
                  </a:outerShdw>
                </a:effectLst>
                <a:cs typeface="B Nazanin" pitchFamily="2" charset="-78"/>
              </a:rPr>
              <a:t>تكنولوژي هاي جديد مديريت پسماند</a:t>
            </a:r>
          </a:p>
          <a:p>
            <a:pPr algn="r" rtl="1"/>
            <a:r>
              <a:rPr lang="fa-IR" sz="2000" dirty="0" smtClean="0">
                <a:cs typeface="B Nazanin" pitchFamily="2" charset="-78"/>
              </a:rPr>
              <a:t>تكنولوژي هاي جديد مديريت پسماند حفاري بر مبناي فناوري هاي </a:t>
            </a:r>
            <a:r>
              <a:rPr lang="en-US" sz="2000" dirty="0" smtClean="0">
                <a:cs typeface="B Nazanin" pitchFamily="2" charset="-78"/>
              </a:rPr>
              <a:t>pit less</a:t>
            </a:r>
            <a:endParaRPr lang="fa-IR" sz="2000" dirty="0" smtClean="0">
              <a:cs typeface="B Nazanin" pitchFamily="2" charset="-78"/>
            </a:endParaRPr>
          </a:p>
          <a:p>
            <a:pPr algn="r" rtl="1"/>
            <a:r>
              <a:rPr lang="fa-IR" sz="2000" dirty="0" smtClean="0">
                <a:cs typeface="B Nazanin" pitchFamily="2" charset="-78"/>
              </a:rPr>
              <a:t>تكنولوژي هاي مديريت پسماند حفاري</a:t>
            </a:r>
            <a:endParaRPr lang="en-US" sz="2000" dirty="0" smtClean="0">
              <a:cs typeface="B Nazanin" pitchFamily="2" charset="-78"/>
            </a:endParaRPr>
          </a:p>
          <a:p>
            <a:pPr algn="r" rtl="1"/>
            <a:endParaRPr lang="fa-IR" sz="2000" dirty="0" smtClean="0"/>
          </a:p>
          <a:p>
            <a:pPr algn="r" rtl="1"/>
            <a:endParaRPr lang="fa-IR" sz="2000" dirty="0" smtClean="0"/>
          </a:p>
          <a:p>
            <a:pPr algn="r" rtl="1">
              <a:buFont typeface="Wingdings" pitchFamily="2" charset="2"/>
              <a:buChar char="q"/>
            </a:pPr>
            <a:r>
              <a:rPr lang="fa-IR" sz="2000" b="1" dirty="0" smtClean="0">
                <a:effectLst>
                  <a:outerShdw blurRad="38100" dist="38100" dir="2700000" algn="tl">
                    <a:srgbClr val="000000">
                      <a:alpha val="43137"/>
                    </a:srgbClr>
                  </a:outerShdw>
                </a:effectLst>
                <a:cs typeface="B Nazanin" pitchFamily="2" charset="-78"/>
              </a:rPr>
              <a:t>كالا و ابزاروتكنولوژي حفاري</a:t>
            </a:r>
          </a:p>
          <a:p>
            <a:pPr algn="r" rtl="1"/>
            <a:r>
              <a:rPr lang="en-US" sz="1800" dirty="0" smtClean="0">
                <a:cs typeface="B Nazanin" pitchFamily="2" charset="-78"/>
              </a:rPr>
              <a:t>LWD</a:t>
            </a:r>
            <a:r>
              <a:rPr lang="fa-IR" sz="1800" dirty="0" smtClean="0">
                <a:cs typeface="B Nazanin" pitchFamily="2" charset="-78"/>
              </a:rPr>
              <a:t>(نمودارگيري حين عمليات حفاري)،</a:t>
            </a:r>
            <a:r>
              <a:rPr lang="en-US" sz="1800" dirty="0" smtClean="0">
                <a:cs typeface="B Nazanin" pitchFamily="2" charset="-78"/>
              </a:rPr>
              <a:t>EMWD</a:t>
            </a:r>
            <a:r>
              <a:rPr lang="fa-IR" sz="1800" dirty="0" smtClean="0">
                <a:cs typeface="B Nazanin" pitchFamily="2" charset="-78"/>
              </a:rPr>
              <a:t>،</a:t>
            </a:r>
            <a:r>
              <a:rPr lang="en-US" sz="1800" dirty="0" smtClean="0">
                <a:cs typeface="B Nazanin" pitchFamily="2" charset="-78"/>
              </a:rPr>
              <a:t>MWD</a:t>
            </a:r>
            <a:r>
              <a:rPr lang="fa-IR" sz="1800" dirty="0" smtClean="0">
                <a:cs typeface="B Nazanin" pitchFamily="2" charset="-78"/>
              </a:rPr>
              <a:t>/</a:t>
            </a:r>
            <a:r>
              <a:rPr lang="en-US" sz="1800" dirty="0" smtClean="0">
                <a:cs typeface="B Nazanin" pitchFamily="2" charset="-78"/>
              </a:rPr>
              <a:t>Motor for Dir. </a:t>
            </a:r>
            <a:r>
              <a:rPr lang="en-US" sz="1800" dirty="0" err="1" smtClean="0">
                <a:cs typeface="B Nazanin" pitchFamily="2" charset="-78"/>
              </a:rPr>
              <a:t>Drlg</a:t>
            </a:r>
            <a:r>
              <a:rPr lang="fa-IR" sz="1800" dirty="0" smtClean="0">
                <a:cs typeface="B Nazanin" pitchFamily="2" charset="-78"/>
              </a:rPr>
              <a:t>/جايرو</a:t>
            </a:r>
          </a:p>
          <a:p>
            <a:pPr algn="r" rtl="1"/>
            <a:r>
              <a:rPr lang="fa-IR" sz="1800" dirty="0" smtClean="0">
                <a:cs typeface="B Nazanin" pitchFamily="2" charset="-78"/>
              </a:rPr>
              <a:t>ريل لوله مغزي سيار</a:t>
            </a:r>
          </a:p>
          <a:p>
            <a:pPr algn="r" rtl="1"/>
            <a:r>
              <a:rPr lang="fa-IR" sz="1800" dirty="0" smtClean="0">
                <a:cs typeface="B Nazanin" pitchFamily="2" charset="-78"/>
              </a:rPr>
              <a:t>تجهيزات دستگاه حفاري (</a:t>
            </a:r>
            <a:r>
              <a:rPr lang="en-US" sz="1800" dirty="0" smtClean="0">
                <a:cs typeface="B Nazanin" pitchFamily="2" charset="-78"/>
              </a:rPr>
              <a:t>BOP- 10000 </a:t>
            </a:r>
            <a:r>
              <a:rPr lang="fa-IR" sz="1800" dirty="0" smtClean="0">
                <a:cs typeface="B Nazanin" pitchFamily="2" charset="-78"/>
              </a:rPr>
              <a:t>/ استرينگ حفاري)</a:t>
            </a:r>
          </a:p>
          <a:p>
            <a:pPr algn="r" rtl="1"/>
            <a:r>
              <a:rPr lang="en-US" sz="1800" dirty="0" smtClean="0">
                <a:cs typeface="B Nazanin" pitchFamily="2" charset="-78"/>
              </a:rPr>
              <a:t> Completion String 15000 psi</a:t>
            </a:r>
          </a:p>
          <a:p>
            <a:pPr algn="r" rtl="1"/>
            <a:r>
              <a:rPr lang="en-US" sz="1800" dirty="0" err="1" smtClean="0">
                <a:cs typeface="B Nazanin" pitchFamily="2" charset="-78"/>
              </a:rPr>
              <a:t>Snabbing</a:t>
            </a:r>
            <a:r>
              <a:rPr lang="en-US" sz="1800" dirty="0" smtClean="0">
                <a:cs typeface="B Nazanin" pitchFamily="2" charset="-78"/>
              </a:rPr>
              <a:t> Unit</a:t>
            </a:r>
          </a:p>
          <a:p>
            <a:pPr algn="r" rtl="1"/>
            <a:r>
              <a:rPr lang="fa-IR" sz="1800" dirty="0" smtClean="0">
                <a:cs typeface="B Nazanin" pitchFamily="2" charset="-78"/>
              </a:rPr>
              <a:t>(چاههاي خامي)</a:t>
            </a:r>
            <a:r>
              <a:rPr lang="en-US" sz="1800" dirty="0" smtClean="0">
                <a:cs typeface="B Nazanin" pitchFamily="2" charset="-78"/>
              </a:rPr>
              <a:t>Well Head 15000 psi</a:t>
            </a:r>
            <a:endParaRPr lang="fa-IR" sz="1800" dirty="0" smtClean="0">
              <a:cs typeface="B Nazanin" pitchFamily="2" charset="-78"/>
            </a:endParaRPr>
          </a:p>
          <a:p>
            <a:pPr algn="r" rtl="1"/>
            <a:r>
              <a:rPr lang="en-US" sz="1800" dirty="0" smtClean="0">
                <a:cs typeface="B Nazanin" pitchFamily="2" charset="-78"/>
              </a:rPr>
              <a:t>PDC , R Bit (5 7/8" , 8 1/2" , 12 1/4" , 17 1/2" , 6 1/8)</a:t>
            </a:r>
            <a:endParaRPr lang="fa-IR" sz="1800" dirty="0" smtClean="0">
              <a:cs typeface="B Nazanin" pitchFamily="2" charset="-78"/>
            </a:endParaRPr>
          </a:p>
          <a:p>
            <a:pPr algn="r" rtl="1"/>
            <a:r>
              <a:rPr lang="en-US" sz="2000" dirty="0" smtClean="0">
                <a:cs typeface="B Nazanin" pitchFamily="2" charset="-78"/>
              </a:rPr>
              <a:t>Liner 5” &amp; 4 ½”(-P110)</a:t>
            </a:r>
          </a:p>
          <a:p>
            <a:pPr algn="r" rtl="1"/>
            <a:endParaRPr lang="fa-IR" sz="2000" dirty="0" smtClean="0">
              <a:cs typeface="B Nazanin" pitchFamily="2" charset="-78"/>
            </a:endParaRPr>
          </a:p>
          <a:p>
            <a:pPr algn="r" rtl="1"/>
            <a:endParaRPr lang="en-US" sz="1800" dirty="0" smtClean="0">
              <a:cs typeface="B Nazanin" pitchFamily="2" charset="-78"/>
            </a:endParaRPr>
          </a:p>
          <a:p>
            <a:pPr algn="r" rtl="1"/>
            <a:endParaRPr lang="fa-IR" sz="1800" dirty="0" smtClean="0">
              <a:cs typeface="B Nazanin" pitchFamily="2" charset="-78"/>
            </a:endParaRPr>
          </a:p>
          <a:p>
            <a:pPr algn="r" rtl="1"/>
            <a:endParaRPr lang="fa-IR" sz="1800" dirty="0" smtClean="0">
              <a:cs typeface="B Nazanin" pitchFamily="2" charset="-78"/>
            </a:endParaRPr>
          </a:p>
          <a:p>
            <a:pPr algn="r" rtl="1"/>
            <a:endParaRPr lang="en-US" sz="2000" b="1" dirty="0">
              <a:effectLst>
                <a:outerShdw blurRad="38100" dist="38100" dir="2700000" algn="tl">
                  <a:srgbClr val="000000">
                    <a:alpha val="43137"/>
                  </a:srgbClr>
                </a:outerShdw>
              </a:effectLst>
              <a:cs typeface="B Nazanin" pitchFamily="2" charset="-78"/>
            </a:endParaRPr>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rPr>
              <a:t>موضوعات ساخت بار اول</a:t>
            </a:r>
            <a:endPar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مواد جايگزين گل روغني</a:t>
            </a:r>
          </a:p>
          <a:p>
            <a:pPr algn="just" rtl="1"/>
            <a:r>
              <a:rPr lang="fa-IR" sz="2000" dirty="0" smtClean="0">
                <a:cs typeface="B Nazanin" pitchFamily="2" charset="-78"/>
              </a:rPr>
              <a:t>سيال روغني به علت سياليت و كم اصطكاك و سبك بودن و همچنين خاصيت جلوگيري از تورم شيل هاي آبدوست مورد مصرف بالايي دارد</a:t>
            </a:r>
            <a:r>
              <a:rPr lang="en-US" sz="2000" dirty="0" smtClean="0">
                <a:cs typeface="B Nazanin" pitchFamily="2" charset="-78"/>
              </a:rPr>
              <a:t> </a:t>
            </a:r>
            <a:r>
              <a:rPr lang="fa-IR" sz="2000" dirty="0" smtClean="0">
                <a:cs typeface="B Nazanin" pitchFamily="2" charset="-78"/>
              </a:rPr>
              <a:t>ولي از نظر بهداشت و محيط زيست مضر مي باشد.بنابراين يافتن جايگزين مناسب كه سازگار با محيط زيست باشد و همچنين از تورم شيل ها جلوگيري كند،از اهداف سازمان مي باشد</a:t>
            </a:r>
            <a:r>
              <a:rPr lang="fa-IR" sz="2400" dirty="0" smtClean="0">
                <a:cs typeface="B Nazanin" pitchFamily="2" charset="-78"/>
              </a:rPr>
              <a:t>.</a:t>
            </a:r>
          </a:p>
          <a:p>
            <a:pPr algn="r" rtl="1"/>
            <a:endParaRPr lang="fa-IR" sz="2400" dirty="0" smtClean="0">
              <a:cs typeface="B Nazanin" pitchFamily="2" charset="-78"/>
            </a:endParaRPr>
          </a:p>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مواد كنترل كننده هرزروي </a:t>
            </a:r>
          </a:p>
          <a:p>
            <a:pPr algn="just" rtl="1"/>
            <a:r>
              <a:rPr lang="fa-IR" sz="2000" dirty="0" smtClean="0">
                <a:cs typeface="B Nazanin" pitchFamily="2" charset="-78"/>
              </a:rPr>
              <a:t>هرزروي سيال حفاري به درون سازند به علت نفوذ پذيري بالا،</a:t>
            </a:r>
            <a:r>
              <a:rPr lang="en-US" sz="2000" dirty="0" smtClean="0">
                <a:cs typeface="B Nazanin" pitchFamily="2" charset="-78"/>
              </a:rPr>
              <a:t> </a:t>
            </a:r>
            <a:r>
              <a:rPr lang="fa-IR" sz="2000" dirty="0" smtClean="0">
                <a:cs typeface="B Nazanin" pitchFamily="2" charset="-78"/>
              </a:rPr>
              <a:t>شكستگي و گسل ها و يا بالا بودن فشار سيال حفاري نسبت به فشار سازند مي باشد كه اين مسئله باعث آسيب سازندي و افزايش هزينه توليد مي شود.</a:t>
            </a:r>
            <a:r>
              <a:rPr lang="en-US" sz="2000" dirty="0" smtClean="0">
                <a:cs typeface="B Nazanin" pitchFamily="2" charset="-78"/>
              </a:rPr>
              <a:t> </a:t>
            </a:r>
            <a:r>
              <a:rPr lang="fa-IR" sz="2000" dirty="0" smtClean="0">
                <a:cs typeface="B Nazanin" pitchFamily="2" charset="-78"/>
              </a:rPr>
              <a:t>لذا استفاده از موادي كه بدون اثرات منفي روي خواص سيال حفاري باعث جلوگيري از هرزروي شود، ازاهداف سازمان مي باشد.</a:t>
            </a:r>
            <a:endParaRPr lang="en-US" sz="2000" dirty="0" smtClean="0">
              <a:cs typeface="B Nazanin" pitchFamily="2" charset="-78"/>
            </a:endParaRPr>
          </a:p>
          <a:p>
            <a:pPr algn="r" rtl="1"/>
            <a:endParaRPr lang="en-US" sz="2400" dirty="0" smtClean="0">
              <a:cs typeface="B Nazanin" pitchFamily="2" charset="-78"/>
            </a:endParaRPr>
          </a:p>
          <a:p>
            <a:pPr algn="r" rtl="1"/>
            <a:endParaRPr lang="fa-IR" sz="2800" dirty="0" smtClean="0">
              <a:cs typeface="B Nazanin" pitchFamily="2" charset="-78"/>
            </a:endParaRPr>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rPr>
              <a:t>سيال حفاري</a:t>
            </a:r>
            <a:endPar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سيال سبك حفاري</a:t>
            </a:r>
          </a:p>
          <a:p>
            <a:pPr algn="just" rtl="1"/>
            <a:r>
              <a:rPr lang="fa-IR" sz="2000" dirty="0" smtClean="0">
                <a:cs typeface="B Nazanin" pitchFamily="2" charset="-78"/>
              </a:rPr>
              <a:t>در برخي از سازند ها بخصوص سازند هاي بهره ده فشار هيدرواستاتيك سيال حفاري كه ناشي از وزن سيال و عمق چاه مي باشد بيشتر از فشار سازند بوده و اين باعث نفوذ سيال حفاري به درون سازند و يا شكستگي سازند مي شود. درحال حاضر كمترين وزن سيال موجود 55</a:t>
            </a:r>
            <a:r>
              <a:rPr lang="en-US" sz="2000" dirty="0" err="1" smtClean="0">
                <a:cs typeface="B Nazanin" pitchFamily="2" charset="-78"/>
              </a:rPr>
              <a:t>pcf</a:t>
            </a:r>
            <a:r>
              <a:rPr lang="fa-IR" sz="2000" dirty="0" smtClean="0">
                <a:cs typeface="B Nazanin" pitchFamily="2" charset="-78"/>
              </a:rPr>
              <a:t> بوده كه حاوي مقادير زيادي روغن مي باشد. لذا طراحي و ساخت سيال سبك كه بتواند فشار هيدرواستاتيك معادل فشار سازند ايجاد كند بسار ضروري مي باشد.</a:t>
            </a:r>
          </a:p>
          <a:p>
            <a:pPr algn="r" rtl="1"/>
            <a:endParaRPr lang="en-US" sz="2000" dirty="0" smtClean="0">
              <a:cs typeface="B Nazanin" pitchFamily="2" charset="-78"/>
            </a:endParaRPr>
          </a:p>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سيالات حفاري فوق سنگين</a:t>
            </a:r>
          </a:p>
          <a:p>
            <a:pPr algn="just" rtl="1"/>
            <a:r>
              <a:rPr lang="fa-IR" sz="2000" dirty="0" smtClean="0">
                <a:cs typeface="B Nazanin" pitchFamily="2" charset="-78"/>
              </a:rPr>
              <a:t>در بعضي از سازندها فشار سازند بسيار بالاست و نداشتن سيالي كه بتواند فشار هيدرواستاتيك مناسب و بالاتري نسبت به فشار سازند ايجاد كند باعث جريان چاه شده و خطرات زيادي به دنبال خواهد داشت. بنابراين ساخت سيال حفاري با وزن بالاتر از 150</a:t>
            </a:r>
            <a:r>
              <a:rPr lang="en-US" sz="2000" dirty="0" smtClean="0">
                <a:cs typeface="B Nazanin" pitchFamily="2" charset="-78"/>
              </a:rPr>
              <a:t> </a:t>
            </a:r>
            <a:r>
              <a:rPr lang="en-US" sz="2000" dirty="0" err="1" smtClean="0">
                <a:cs typeface="B Nazanin" pitchFamily="2" charset="-78"/>
              </a:rPr>
              <a:t>pcf</a:t>
            </a:r>
            <a:r>
              <a:rPr lang="fa-IR" sz="2000" dirty="0" smtClean="0">
                <a:cs typeface="B Nazanin" pitchFamily="2" charset="-78"/>
              </a:rPr>
              <a:t> بسيار ضروري مي باشد.</a:t>
            </a:r>
            <a:endParaRPr lang="en-US" sz="2000" dirty="0" smtClean="0">
              <a:cs typeface="B Nazanin" pitchFamily="2" charset="-78"/>
            </a:endParaRPr>
          </a:p>
          <a:p>
            <a:pPr algn="r" rtl="1"/>
            <a:endParaRPr lang="en-US" sz="2000" dirty="0">
              <a:effectLst>
                <a:outerShdw blurRad="38100" dist="38100" dir="2700000" algn="tl">
                  <a:srgbClr val="000000">
                    <a:alpha val="43137"/>
                  </a:srgbClr>
                </a:outerShdw>
              </a:effectLst>
              <a:cs typeface="B Nazanin" pitchFamily="2" charset="-78"/>
            </a:endParaRPr>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rPr>
              <a:t>سيال حفاري</a:t>
            </a:r>
            <a:endPar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سيال تكميلي</a:t>
            </a:r>
          </a:p>
          <a:p>
            <a:pPr algn="just" rtl="1"/>
            <a:r>
              <a:rPr lang="fa-IR" sz="2000" dirty="0" smtClean="0">
                <a:cs typeface="B Nazanin" pitchFamily="2" charset="-78"/>
              </a:rPr>
              <a:t>سيالات تكميلي جزء سيالات بخصوصي هستند كه در عمليات وفرآيند هاي تكميلي چاه هاي حفاري شده استفاده مي شوند و ضمن كنترل فشارهاي سطحي بايد در طول عمليات تكميل چاه از آسيب هاي احتمالي ناشي از فشار هاي درون چاهي به سازند حفاري شده در تمامي طول سازند و مخزن توليدي جلوگيري كند.</a:t>
            </a:r>
            <a:endParaRPr lang="en-US" sz="2000" dirty="0" smtClean="0">
              <a:cs typeface="B Nazanin" pitchFamily="2" charset="-78"/>
            </a:endParaRPr>
          </a:p>
          <a:p>
            <a:pPr algn="r" rtl="1">
              <a:buNone/>
            </a:pPr>
            <a:endParaRPr lang="fa-IR" sz="2400" dirty="0" smtClean="0">
              <a:effectLst>
                <a:outerShdw blurRad="38100" dist="38100" dir="2700000" algn="tl">
                  <a:srgbClr val="000000">
                    <a:alpha val="43137"/>
                  </a:srgbClr>
                </a:outerShdw>
              </a:effectLst>
              <a:cs typeface="B Nazanin" pitchFamily="2" charset="-78"/>
            </a:endParaRPr>
          </a:p>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ساخت انواع توري شيكر</a:t>
            </a:r>
          </a:p>
          <a:p>
            <a:pPr algn="just" rtl="1"/>
            <a:r>
              <a:rPr lang="fa-IR" sz="2000" dirty="0" smtClean="0">
                <a:cs typeface="B Nazanin" pitchFamily="2" charset="-78"/>
              </a:rPr>
              <a:t>شيكر وسيله ايست براي جداسازي جامدات حفاري شده سيال كه از ته چاه به سطح رسيده تا بتوان از سيال عاري از جامدات مضر، مجدد در چاه استفاده نمود. اين مهم بوسيله توري هاي نصب شده برروي شيكر انجام مي شود. ابعاد و همچنين نوع روزنه و فرم توري باتوجه به دستگاه شيكرمتفاوت بوده و بافت آنها مي تواند بصورت مربعي يا مستطيل و يا چندوجهي باشد.</a:t>
            </a:r>
            <a:endParaRPr lang="en-US" sz="2000" dirty="0" smtClean="0">
              <a:cs typeface="B Nazanin" pitchFamily="2" charset="-78"/>
            </a:endParaRPr>
          </a:p>
          <a:p>
            <a:pPr algn="r" rtl="1"/>
            <a:endParaRPr lang="en-US" sz="2400" dirty="0">
              <a:effectLst>
                <a:outerShdw blurRad="38100" dist="38100" dir="2700000" algn="tl">
                  <a:srgbClr val="000000">
                    <a:alpha val="43137"/>
                  </a:srgbClr>
                </a:outerShdw>
              </a:effectLst>
              <a:cs typeface="B Nazanin" pitchFamily="2" charset="-78"/>
            </a:endParaRPr>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rPr>
              <a:t>سيال حفاري</a:t>
            </a:r>
            <a:endPar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سيال حفاري بهبود دهنده پايداري ديواره چاه</a:t>
            </a:r>
          </a:p>
          <a:p>
            <a:pPr algn="just" rtl="1"/>
            <a:r>
              <a:rPr lang="fa-IR" sz="2000" dirty="0" smtClean="0">
                <a:cs typeface="B Nazanin" pitchFamily="2" charset="-78"/>
              </a:rPr>
              <a:t>يكي از وظايف اصلي سيال حفاري، پايداري ديواره چاه، ممانعت از ريزش ديواره و جلوگيري از نفوذسيال حفاري به درون ديواره چا مي باشد. عدم ديواره سازي مناسب، احتمال تنگي ديواره چاه، ريزش ديواره و گير لوله ها را به همراه داشته كه در نهايت ممكن است منجر به از دست دادن حفره و يا چاه شود(بخصوص در لايه هاي نمكي، شيلي و مارن ها).</a:t>
            </a:r>
          </a:p>
          <a:p>
            <a:pPr algn="r" rtl="1"/>
            <a:endParaRPr lang="fa-IR" sz="2000" dirty="0" smtClean="0">
              <a:cs typeface="B Nazanin" pitchFamily="2" charset="-78"/>
            </a:endParaRPr>
          </a:p>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مچاله شدگي لوله هاي حفاري</a:t>
            </a:r>
          </a:p>
          <a:p>
            <a:pPr algn="just" rtl="1"/>
            <a:r>
              <a:rPr lang="fa-IR" sz="2000" dirty="0" smtClean="0">
                <a:cs typeface="B Nazanin" pitchFamily="2" charset="-78"/>
              </a:rPr>
              <a:t>عليرغم طراحي لوله هاي جداري مطابق با شرايط فشاري و عمق سازند در برخي ميادين از جمله ميادين كوپال و مارون، درصد بالايي از چاه ها بعد از تكميل دچار مشكل مچاله شدگي شده و منجر به از دست دادن حفره مي گردند. درحال حاضر با ارائه راهكاري مشكل مچاله شدگي به تاخير انداخته شده است ليكن ارائه يك راهكار اساسي براي حل مشكل فوق مورد نظر مي باشد.</a:t>
            </a:r>
            <a:endParaRPr lang="en-US" sz="2000" dirty="0" smtClean="0">
              <a:cs typeface="B Nazanin" pitchFamily="2" charset="-78"/>
            </a:endParaRPr>
          </a:p>
          <a:p>
            <a:pPr algn="r" rtl="1"/>
            <a:endParaRPr lang="en-US" sz="2400" dirty="0" smtClean="0">
              <a:effectLst>
                <a:outerShdw blurRad="38100" dist="38100" dir="2700000" algn="tl">
                  <a:srgbClr val="000000">
                    <a:alpha val="43137"/>
                  </a:srgbClr>
                </a:outerShdw>
              </a:effectLst>
              <a:cs typeface="B Nazanin" pitchFamily="2" charset="-78"/>
            </a:endParaRPr>
          </a:p>
          <a:p>
            <a:pPr algn="r" rtl="1"/>
            <a:endParaRPr lang="en-US" sz="2400" dirty="0">
              <a:cs typeface="B Nazanin" pitchFamily="2" charset="-78"/>
            </a:endParaRPr>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bodyPr>
          <a:lstStyle/>
          <a:p>
            <a:pPr lvl="0" algn="ctr">
              <a:spcBef>
                <a:spcPct val="0"/>
              </a:spcBef>
            </a:pPr>
            <a:r>
              <a:rPr lang="fa-IR"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Nazanin" pitchFamily="2" charset="-78"/>
              </a:rPr>
              <a:t>پايداري ديواره چاه</a:t>
            </a:r>
            <a:endParaRPr kumimoji="0" lang="en-US" sz="3600" b="1" i="0" u="none" strike="noStrike" kern="1200" normalizeH="0" baseline="0" noProof="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بهبود كيفيت سيمانبندي جداري-آستري</a:t>
            </a:r>
          </a:p>
          <a:p>
            <a:pPr algn="just" rtl="1"/>
            <a:r>
              <a:rPr lang="fa-IR" sz="2000" dirty="0" smtClean="0">
                <a:cs typeface="B Nazanin" pitchFamily="2" charset="-78"/>
              </a:rPr>
              <a:t>افزايش طول عمر بهره برداري از چاه مستلزم كيفيت بالاي  سيمانبندي و ايزولاسيون مناسب سيمان اطراف جداري واستري هاي توليد مي باشد. افت فشار مخازن، پيچيدگي هاي سازند و محدوديت هاي موجود در طراحي و اجراي عمليات سيمانكاري در بعضي مواقع منجر به عدم دستيابي به كيفيت مطلوب سيمانبندي چاه ها و ضرورت تعمير چاه ها مي گردد.</a:t>
            </a:r>
            <a:endParaRPr lang="en-US" sz="2000" dirty="0" smtClean="0">
              <a:cs typeface="B Nazanin" pitchFamily="2" charset="-78"/>
            </a:endParaRPr>
          </a:p>
          <a:p>
            <a:pPr algn="r" rtl="1">
              <a:buFont typeface="Wingdings" pitchFamily="2" charset="2"/>
              <a:buChar char="q"/>
            </a:pPr>
            <a:endParaRPr lang="fa-IR" sz="2400" dirty="0" smtClean="0">
              <a:effectLst>
                <a:outerShdw blurRad="38100" dist="38100" dir="2700000" algn="tl">
                  <a:srgbClr val="000000">
                    <a:alpha val="43137"/>
                  </a:srgbClr>
                </a:outerShdw>
              </a:effectLst>
              <a:cs typeface="B Nazanin" pitchFamily="2" charset="-78"/>
            </a:endParaRPr>
          </a:p>
          <a:p>
            <a:pPr algn="r" rtl="1">
              <a:buFont typeface="Wingdings" pitchFamily="2" charset="2"/>
              <a:buChar char="q"/>
            </a:pPr>
            <a:r>
              <a:rPr lang="fa-IR" sz="2400" dirty="0" smtClean="0">
                <a:effectLst>
                  <a:outerShdw blurRad="38100" dist="38100" dir="2700000" algn="tl">
                    <a:srgbClr val="000000">
                      <a:alpha val="43137"/>
                    </a:srgbClr>
                  </a:outerShdw>
                </a:effectLst>
                <a:cs typeface="B Nazanin" pitchFamily="2" charset="-78"/>
              </a:rPr>
              <a:t>بومي سازي افزايه هاي سيمان</a:t>
            </a:r>
          </a:p>
          <a:p>
            <a:pPr algn="just" rtl="1"/>
            <a:r>
              <a:rPr lang="fa-IR" sz="2000" dirty="0" smtClean="0">
                <a:cs typeface="B Nazanin" pitchFamily="2" charset="-78"/>
              </a:rPr>
              <a:t>دستيابي به اهداف سيمانكاري مستلزم استفاده از افزايه هاي مناسب به منظور تامين خصوصيات مطلوب دوغاب سيمان در مراحل طراحي و اجراي عملیات مي باشد.</a:t>
            </a:r>
          </a:p>
          <a:p>
            <a:pPr algn="just" rtl="1">
              <a:buNone/>
            </a:pPr>
            <a:r>
              <a:rPr lang="fa-IR" sz="2000" dirty="0" smtClean="0">
                <a:cs typeface="B Nazanin" pitchFamily="2" charset="-78"/>
              </a:rPr>
              <a:t>     محدوديت در توليد و كيفيت افزايه هاي  موجود و مهندسي معكوس از افزايه ها، در بعضي مواقع با نيازها و ضرورت هاي عمليات سيمانكاري مطابقت نداشته و مطالعات جامع در خصوص نياز به افزايه هاي موثر را ضروري مي نمايد.</a:t>
            </a:r>
            <a:endParaRPr lang="en-US" sz="2000" dirty="0" smtClean="0">
              <a:cs typeface="B Nazanin" pitchFamily="2" charset="-78"/>
            </a:endParaRPr>
          </a:p>
          <a:p>
            <a:pPr algn="r" rtl="1"/>
            <a:endParaRPr lang="en-US" sz="2400" dirty="0">
              <a:effectLst>
                <a:outerShdw blurRad="38100" dist="38100" dir="2700000" algn="tl">
                  <a:srgbClr val="000000">
                    <a:alpha val="43137"/>
                  </a:srgbClr>
                </a:outerShdw>
              </a:effectLst>
              <a:cs typeface="B Nazanin" pitchFamily="2" charset="-78"/>
            </a:endParaRPr>
          </a:p>
        </p:txBody>
      </p:sp>
      <p:sp>
        <p:nvSpPr>
          <p:cNvPr id="4" name="Title 3"/>
          <p:cNvSpPr txBox="1">
            <a:spLocks noGrp="1"/>
          </p:cNvSpPr>
          <p:nvPr>
            <p:ph type="title"/>
          </p:nvPr>
        </p:nvSpPr>
        <p:spPr>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bodyPr>
          <a:lstStyle/>
          <a:p>
            <a:pPr lvl="0" algn="ctr">
              <a:spcBef>
                <a:spcPct val="0"/>
              </a:spcBef>
            </a:pPr>
            <a:r>
              <a:rPr lang="fa-I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Nazanin" pitchFamily="2" charset="-78"/>
              </a:rPr>
              <a:t>سيمان حفاري</a:t>
            </a:r>
            <a:endParaRPr kumimoji="0" lang="en-US" sz="3600" i="0" u="none" strike="noStrike" kern="120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B Nazanin" pitchFamily="2" charset="-78"/>
            </a:endParaRPr>
          </a:p>
        </p:txBody>
      </p:sp>
      <p:grpSp>
        <p:nvGrpSpPr>
          <p:cNvPr id="11" name="Group 10"/>
          <p:cNvGrpSpPr/>
          <p:nvPr/>
        </p:nvGrpSpPr>
        <p:grpSpPr>
          <a:xfrm>
            <a:off x="349101" y="326066"/>
            <a:ext cx="1600200" cy="1274134"/>
            <a:chOff x="7010400" y="76200"/>
            <a:chExt cx="2286000" cy="1607767"/>
          </a:xfrm>
        </p:grpSpPr>
        <p:pic>
          <p:nvPicPr>
            <p:cNvPr id="12" name="Picture 11"/>
            <p:cNvPicPr>
              <a:picLocks noChangeAspect="1"/>
            </p:cNvPicPr>
            <p:nvPr/>
          </p:nvPicPr>
          <p:blipFill>
            <a:blip r:embed="rId2" cstate="print">
              <a:clrChange>
                <a:clrFrom>
                  <a:srgbClr val="000000"/>
                </a:clrFrom>
                <a:clrTo>
                  <a:srgbClr val="000000">
                    <a:alpha val="0"/>
                  </a:srgbClr>
                </a:clrTo>
              </a:clrChange>
              <a:lum bright="-4000" contrast="54000"/>
            </a:blip>
            <a:stretch>
              <a:fillRect/>
            </a:stretch>
          </p:blipFill>
          <p:spPr>
            <a:xfrm>
              <a:off x="7467600" y="76200"/>
              <a:ext cx="1236663" cy="990600"/>
            </a:xfrm>
            <a:prstGeom prst="rect">
              <a:avLst/>
            </a:prstGeom>
            <a:ln>
              <a:noFill/>
            </a:ln>
            <a:effectLst>
              <a:outerShdw blurRad="292100" dist="139700" dir="2700000" algn="tl" rotWithShape="0">
                <a:srgbClr val="333333">
                  <a:alpha val="65000"/>
                </a:srgbClr>
              </a:outerShdw>
            </a:effectLst>
          </p:spPr>
        </p:pic>
        <p:sp>
          <p:nvSpPr>
            <p:cNvPr id="13" name="Rectangle 3"/>
            <p:cNvSpPr txBox="1">
              <a:spLocks noChangeArrowheads="1"/>
            </p:cNvSpPr>
            <p:nvPr/>
          </p:nvSpPr>
          <p:spPr>
            <a:xfrm>
              <a:off x="7010400" y="1002929"/>
              <a:ext cx="2286000" cy="681038"/>
            </a:xfrm>
            <a:prstGeom prst="rect">
              <a:avLst/>
            </a:prstGeom>
          </p:spPr>
          <p:txBody>
            <a:bodyPr/>
            <a:lstStyle/>
            <a:p>
              <a:pPr marL="274320" indent="-274320" algn="ctr" eaLnBrk="1" fontAlgn="auto" hangingPunct="1">
                <a:spcBef>
                  <a:spcPct val="20000"/>
                </a:spcBef>
                <a:spcAft>
                  <a:spcPts val="0"/>
                </a:spcAft>
                <a:buClr>
                  <a:schemeClr val="accent3"/>
                </a:buClr>
                <a:buSzPct val="95000"/>
                <a:defRPr/>
              </a:pPr>
              <a:r>
                <a:rPr lang="fa-IR" sz="1000" b="1" dirty="0">
                  <a:solidFill>
                    <a:schemeClr val="tx2">
                      <a:lumMod val="50000"/>
                    </a:schemeClr>
                  </a:solidFill>
                  <a:latin typeface="+mn-lt"/>
                  <a:cs typeface="B Titr" pitchFamily="2" charset="-78"/>
                </a:rPr>
                <a:t>شرکت ملی مناطق نفتخیز </a:t>
              </a:r>
              <a:r>
                <a:rPr lang="fa-IR" sz="1000" b="1" dirty="0" smtClean="0">
                  <a:solidFill>
                    <a:schemeClr val="tx2">
                      <a:lumMod val="50000"/>
                    </a:schemeClr>
                  </a:solidFill>
                  <a:latin typeface="+mn-lt"/>
                  <a:cs typeface="B Titr" pitchFamily="2" charset="-78"/>
                </a:rPr>
                <a:t>جنوب</a:t>
              </a:r>
              <a:endParaRPr lang="fa-IR" sz="1000" b="1" dirty="0">
                <a:solidFill>
                  <a:schemeClr val="tx2">
                    <a:lumMod val="50000"/>
                  </a:schemeClr>
                </a:solidFill>
                <a:latin typeface="+mn-lt"/>
                <a:cs typeface="B Titr" pitchFamily="2" charset="-78"/>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1573</Words>
  <Application>Microsoft Office PowerPoint</Application>
  <PresentationFormat>On-screen Show (4:3)</PresentationFormat>
  <Paragraphs>126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بسم الله الرحمن الرحيم</vt:lpstr>
      <vt:lpstr>اهم فعاليت هاي اجرايي معاونت حفاري</vt:lpstr>
      <vt:lpstr>موضوعات ساخت بار اول</vt:lpstr>
      <vt:lpstr>موضوعات ساخت بار اول</vt:lpstr>
      <vt:lpstr>سيال حفاري</vt:lpstr>
      <vt:lpstr>سيال حفاري</vt:lpstr>
      <vt:lpstr>سيال حفاري</vt:lpstr>
      <vt:lpstr>پايداري ديواره چاه</vt:lpstr>
      <vt:lpstr>سيمان حفاري</vt:lpstr>
      <vt:lpstr>سيمان حفاري</vt:lpstr>
      <vt:lpstr>سيمان حفاري</vt:lpstr>
      <vt:lpstr>تكنولوژي هاي جديد مديريت پسماند</vt:lpstr>
      <vt:lpstr>كالا و ابزار وتكنولوژي حفاري</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salehnejad1.m</dc:creator>
  <cp:lastModifiedBy>MRT</cp:lastModifiedBy>
  <cp:revision>135</cp:revision>
  <dcterms:created xsi:type="dcterms:W3CDTF">2021-08-28T05:14:56Z</dcterms:created>
  <dcterms:modified xsi:type="dcterms:W3CDTF">2021-08-29T06:08:51Z</dcterms:modified>
</cp:coreProperties>
</file>