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9"/>
  </p:notesMasterIdLst>
  <p:sldIdLst>
    <p:sldId id="345" r:id="rId3"/>
    <p:sldId id="441" r:id="rId4"/>
    <p:sldId id="467" r:id="rId5"/>
    <p:sldId id="460" r:id="rId6"/>
    <p:sldId id="459" r:id="rId7"/>
    <p:sldId id="455" r:id="rId8"/>
    <p:sldId id="456" r:id="rId9"/>
    <p:sldId id="457" r:id="rId10"/>
    <p:sldId id="458" r:id="rId11"/>
    <p:sldId id="475" r:id="rId12"/>
    <p:sldId id="484" r:id="rId13"/>
    <p:sldId id="478" r:id="rId14"/>
    <p:sldId id="476" r:id="rId15"/>
    <p:sldId id="477" r:id="rId16"/>
    <p:sldId id="483" r:id="rId17"/>
    <p:sldId id="481" r:id="rId18"/>
  </p:sldIdLst>
  <p:sldSz cx="12192000" cy="6858000"/>
  <p:notesSz cx="6858000" cy="9144000"/>
  <p:embeddedFontLst>
    <p:embeddedFont>
      <p:font typeface="B Nazanin" pitchFamily="2" charset="-78"/>
      <p:regular r:id="rId20"/>
      <p:bold r:id="rId21"/>
    </p:embeddedFont>
    <p:embeddedFont>
      <p:font typeface="B Titr" pitchFamily="2" charset="-78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IRANSans" panose="02040503050201020203" pitchFamily="18" charset="-78"/>
      <p:regular r:id="rId29"/>
      <p:bold r:id="rId30"/>
    </p:embeddedFont>
    <p:embeddedFont>
      <p:font typeface="Sahel" panose="020B0604020202020204" pitchFamily="34" charset="0"/>
      <p:regular r:id="rId31"/>
      <p:bold r:id="rId32"/>
    </p:embeddedFont>
    <p:embeddedFont>
      <p:font typeface="Sultan Adan" pitchFamily="2" charset="-78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AE00"/>
    <a:srgbClr val="F29C1F"/>
    <a:srgbClr val="9CBE5C"/>
    <a:srgbClr val="C20E68"/>
    <a:srgbClr val="E9117D"/>
    <a:srgbClr val="B10D5F"/>
    <a:srgbClr val="C55A11"/>
    <a:srgbClr val="2C3E50"/>
    <a:srgbClr val="86D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font" Target="fonts/font7.fntdata" /><Relationship Id="rId3" Type="http://schemas.openxmlformats.org/officeDocument/2006/relationships/slide" Target="slides/slide1.xml" /><Relationship Id="rId21" Type="http://schemas.openxmlformats.org/officeDocument/2006/relationships/font" Target="fonts/font2.fntdata" /><Relationship Id="rId34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font" Target="fonts/font6.fntdata" /><Relationship Id="rId33" Type="http://schemas.openxmlformats.org/officeDocument/2006/relationships/font" Target="fonts/font14.fnt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font" Target="fonts/font1.fntdata" /><Relationship Id="rId29" Type="http://schemas.openxmlformats.org/officeDocument/2006/relationships/font" Target="fonts/font10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font" Target="fonts/font5.fntdata" /><Relationship Id="rId32" Type="http://schemas.openxmlformats.org/officeDocument/2006/relationships/font" Target="fonts/font13.fntdata" /><Relationship Id="rId37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font" Target="fonts/font4.fntdata" /><Relationship Id="rId28" Type="http://schemas.openxmlformats.org/officeDocument/2006/relationships/font" Target="fonts/font9.fntdata" /><Relationship Id="rId36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notesMaster" Target="notesMasters/notesMaster1.xml" /><Relationship Id="rId31" Type="http://schemas.openxmlformats.org/officeDocument/2006/relationships/font" Target="fonts/font12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font" Target="fonts/font3.fntdata" /><Relationship Id="rId27" Type="http://schemas.openxmlformats.org/officeDocument/2006/relationships/font" Target="fonts/font8.fntdata" /><Relationship Id="rId30" Type="http://schemas.openxmlformats.org/officeDocument/2006/relationships/font" Target="fonts/font11.fntdata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F4FC5-A828-498F-8852-859D077E308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273CA-D892-4A79-96D7-CB76F8EB6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2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0066-2727-4364-9398-A4D448C2C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17EFF-D752-4187-B202-7C5261438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1A505-4E4B-48F0-9199-522BAA6B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DD43-05DD-4A70-8CAD-982A220C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86EB6-3E29-43A2-AB61-8F51B03C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32B4-9A25-4E5B-B8EE-F8571C42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470622-673E-49AE-99F2-9D0F25348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3D323-1164-4F1F-9BC0-34913197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BC74A-4326-4F85-A448-F264A241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19AF5-C030-48A9-8CF8-040BB447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7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0494F-2DDA-4B1F-AA56-373106876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FD098-08C6-4705-8A98-F3E7E1A13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EADE7-138E-4E29-B555-787507E6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D911B-A607-4004-8582-6C26FD49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0E1-EC16-4FED-A44E-A53B1CF4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7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38774A7-15FD-44FC-AD77-67DD67CD8383}"/>
              </a:ext>
            </a:extLst>
          </p:cNvPr>
          <p:cNvSpPr/>
          <p:nvPr userDrawn="1"/>
        </p:nvSpPr>
        <p:spPr>
          <a:xfrm>
            <a:off x="614" y="1"/>
            <a:ext cx="12192000" cy="798068"/>
          </a:xfrm>
          <a:custGeom>
            <a:avLst/>
            <a:gdLst>
              <a:gd name="connsiteX0" fmla="*/ 11614928 w 12192000"/>
              <a:gd name="connsiteY0" fmla="*/ 0 h 798068"/>
              <a:gd name="connsiteX1" fmla="*/ 12192000 w 12192000"/>
              <a:gd name="connsiteY1" fmla="*/ 0 h 798068"/>
              <a:gd name="connsiteX2" fmla="*/ 12192000 w 12192000"/>
              <a:gd name="connsiteY2" fmla="*/ 798068 h 798068"/>
              <a:gd name="connsiteX3" fmla="*/ 10974327 w 12192000"/>
              <a:gd name="connsiteY3" fmla="*/ 798068 h 798068"/>
              <a:gd name="connsiteX4" fmla="*/ 11387341 w 12192000"/>
              <a:gd name="connsiteY4" fmla="*/ 0 h 798068"/>
              <a:gd name="connsiteX5" fmla="*/ 11541781 w 12192000"/>
              <a:gd name="connsiteY5" fmla="*/ 0 h 798068"/>
              <a:gd name="connsiteX6" fmla="*/ 10901180 w 12192000"/>
              <a:gd name="connsiteY6" fmla="*/ 798068 h 798068"/>
              <a:gd name="connsiteX7" fmla="*/ 10746740 w 12192000"/>
              <a:gd name="connsiteY7" fmla="*/ 798068 h 798068"/>
              <a:gd name="connsiteX8" fmla="*/ 0 w 12192000"/>
              <a:gd name="connsiteY8" fmla="*/ 0 h 798068"/>
              <a:gd name="connsiteX9" fmla="*/ 11200708 w 12192000"/>
              <a:gd name="connsiteY9" fmla="*/ 0 h 798068"/>
              <a:gd name="connsiteX10" fmla="*/ 10560107 w 12192000"/>
              <a:gd name="connsiteY10" fmla="*/ 798068 h 798068"/>
              <a:gd name="connsiteX11" fmla="*/ 0 w 12192000"/>
              <a:gd name="connsiteY11" fmla="*/ 798068 h 7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798068">
                <a:moveTo>
                  <a:pt x="11614928" y="0"/>
                </a:moveTo>
                <a:lnTo>
                  <a:pt x="12192000" y="0"/>
                </a:lnTo>
                <a:lnTo>
                  <a:pt x="12192000" y="798068"/>
                </a:lnTo>
                <a:lnTo>
                  <a:pt x="10974327" y="798068"/>
                </a:lnTo>
                <a:close/>
                <a:moveTo>
                  <a:pt x="11387341" y="0"/>
                </a:moveTo>
                <a:lnTo>
                  <a:pt x="11541781" y="0"/>
                </a:lnTo>
                <a:lnTo>
                  <a:pt x="10901180" y="798068"/>
                </a:lnTo>
                <a:lnTo>
                  <a:pt x="10746740" y="798068"/>
                </a:lnTo>
                <a:close/>
                <a:moveTo>
                  <a:pt x="0" y="0"/>
                </a:moveTo>
                <a:lnTo>
                  <a:pt x="11200708" y="0"/>
                </a:lnTo>
                <a:lnTo>
                  <a:pt x="10560107" y="798068"/>
                </a:lnTo>
                <a:lnTo>
                  <a:pt x="0" y="798068"/>
                </a:lnTo>
                <a:close/>
              </a:path>
            </a:pathLst>
          </a:custGeom>
          <a:solidFill>
            <a:srgbClr val="FF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11E6A5-60AA-4301-A8E1-F0B467408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5" y="18839"/>
            <a:ext cx="632096" cy="7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2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860918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176817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267543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358269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4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448995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5423867" y="5397219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6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69269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17274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39" y="523479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000739" y="571484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1601115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081168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2509534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2989587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3417952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3898005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32637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480642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2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919" y="782320"/>
            <a:ext cx="4482872" cy="5471965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423867" y="1460623"/>
            <a:ext cx="432085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5423867" y="2367883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5423867" y="3275143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5423867" y="4182403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4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423867" y="5089663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000739" y="1292401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000739" y="1772454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000739" y="2200820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39" y="2680873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39" y="3109238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000739" y="3589291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000739" y="4017657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00739" y="4497710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00739" y="4926076"/>
            <a:ext cx="5520334" cy="624069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000739" y="5406129"/>
            <a:ext cx="5520334" cy="402456"/>
          </a:xfrm>
        </p:spPr>
        <p:txBody>
          <a:bodyPr anchor="t">
            <a:normAutofit/>
          </a:bodyPr>
          <a:lstStyle>
            <a:lvl1pPr algn="l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9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22288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8" y="618779"/>
            <a:ext cx="11012164" cy="1135327"/>
          </a:xfrm>
        </p:spPr>
        <p:txBody>
          <a:bodyPr>
            <a:normAutofit/>
          </a:bodyPr>
          <a:lstStyle>
            <a:lvl1pPr algn="ctr">
              <a:defRPr sz="6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474906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2458657" y="2929025"/>
            <a:ext cx="591181" cy="5911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546164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6164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302339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335945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5343209" y="2929025"/>
            <a:ext cx="591181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2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343071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343071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5903962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6240028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8223779" y="2929025"/>
            <a:ext cx="591181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6311287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311287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8788514" y="3942263"/>
            <a:ext cx="240047" cy="269619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9124581" y="2852936"/>
            <a:ext cx="2448484" cy="24482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108331" y="2929025"/>
            <a:ext cx="591181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4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95839" y="3626611"/>
            <a:ext cx="2305969" cy="62406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95839" y="4106664"/>
            <a:ext cx="2305969" cy="402456"/>
          </a:xfrm>
        </p:spPr>
        <p:txBody>
          <a:bodyPr anchor="t">
            <a:normAutofit/>
          </a:bodyPr>
          <a:lstStyle>
            <a:lvl1pPr algn="ctr">
              <a:defRPr sz="1333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6240028" y="4021440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410998"/>
            <a:ext cx="6385263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11924" y="122324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1271694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2180861"/>
            <a:ext cx="6385263" cy="1104123"/>
          </a:xfrm>
        </p:spPr>
        <p:txBody>
          <a:bodyPr anchor="b">
            <a:normAutofit/>
          </a:bodyPr>
          <a:lstStyle>
            <a:lvl1pPr algn="l">
              <a:defRPr sz="133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6463699" y="4245091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23672" y="4021439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0206507" y="402143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8447343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0430178" y="424509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864702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844213" y="498198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822430" y="4980424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2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529" y="1796819"/>
            <a:ext cx="12192000" cy="163218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00ACE2">
                  <a:lumMod val="50000"/>
                </a:srgbClr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567895" y="1796818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574907" y="0"/>
            <a:ext cx="484082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663914" y="270757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7895" y="2756019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7895" y="3573016"/>
            <a:ext cx="6385263" cy="2112235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8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62380" y="2036846"/>
            <a:ext cx="4094123" cy="1165789"/>
          </a:xfrm>
        </p:spPr>
        <p:txBody>
          <a:bodyPr>
            <a:noAutofit/>
          </a:bodyPr>
          <a:lstStyle>
            <a:lvl1pPr algn="r">
              <a:defRPr sz="5334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4232380" y="3943396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5082888" y="2481227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4858968" y="3264304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5964292" y="2180862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104751" y="2862132"/>
            <a:ext cx="5176275" cy="2055033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5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2256352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9361758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5802697" y="3140968"/>
            <a:ext cx="576114" cy="57606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152134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701637" y="4293096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263855" y="4291533"/>
            <a:ext cx="2807486" cy="480053"/>
          </a:xfrm>
        </p:spPr>
        <p:txBody>
          <a:bodyPr anchor="t">
            <a:noAutofit/>
          </a:bodyPr>
          <a:lstStyle>
            <a:lvl1pPr algn="ctr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06993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509661" y="4879332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8112399" y="4877768"/>
            <a:ext cx="3168627" cy="1191525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D497C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CCCF-A716-411C-A943-349B4BED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D5F9-4D57-4A5A-8EB8-CFBE1788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FC3FA-FEFE-4204-A7C1-620B2756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4EA7-3CC5-4194-AD73-5CEA034C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C0205-F150-41DB-A60F-451CADED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34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507515" y="2235200"/>
            <a:ext cx="2614118" cy="2207491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216084" y="2235200"/>
            <a:ext cx="2614118" cy="2983346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9070366" y="2235200"/>
            <a:ext cx="2614119" cy="3334327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12192000" cy="2235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3361799" y="1"/>
            <a:ext cx="2614118" cy="4839854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544464" y="1591203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3404909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265353" y="1591202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9125796" y="1591201"/>
            <a:ext cx="184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6187841" y="165600"/>
            <a:ext cx="5496644" cy="80210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331870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42497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52174" y="2789893"/>
            <a:ext cx="2486414" cy="1206374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95114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404792" y="2789893"/>
            <a:ext cx="2486414" cy="165279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247732" y="2368150"/>
            <a:ext cx="2477690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57409" y="2789893"/>
            <a:ext cx="2486414" cy="1932088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119704" y="2368150"/>
            <a:ext cx="2463701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10027" y="2789893"/>
            <a:ext cx="2486414" cy="2348165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411496" y="5399314"/>
            <a:ext cx="8491372" cy="870857"/>
          </a:xfrm>
        </p:spPr>
        <p:txBody>
          <a:bodyPr anchor="t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507515" y="533248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216084" y="1028734"/>
            <a:ext cx="5399723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70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7429563" y="2663639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7968370" y="3351970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D497C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43259" y="692697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3723116" y="1652803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4333992" y="609932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2886626" y="4148637"/>
            <a:ext cx="6385263" cy="528059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786" y="515719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903368" y="4629133"/>
            <a:ext cx="6385263" cy="384043"/>
          </a:xfrm>
        </p:spPr>
        <p:txBody>
          <a:bodyPr anchor="t">
            <a:noAutofit/>
          </a:bodyPr>
          <a:lstStyle>
            <a:lvl1pPr algn="ctr">
              <a:defRPr sz="16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443259" y="692696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933364" y="5253203"/>
            <a:ext cx="8325272" cy="1056117"/>
          </a:xfrm>
        </p:spPr>
        <p:txBody>
          <a:bodyPr anchor="t">
            <a:normAutofit/>
          </a:bodyPr>
          <a:lstStyle>
            <a:lvl1pPr algn="ctr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2903368" y="136477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3723116" y="1266501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8877580" y="31550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FD497C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663914" y="1604798"/>
            <a:ext cx="720142" cy="48005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6143753" y="2036569"/>
            <a:ext cx="192023" cy="288586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807943" y="1527544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457140" y="1604798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75" y="2132856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6576095" y="208485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655822" y="2761722"/>
            <a:ext cx="720142" cy="480053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6135660" y="3193494"/>
            <a:ext cx="192023" cy="288586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799850" y="2684469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449048" y="276172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471983" y="328978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68002" y="32417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663914" y="3856252"/>
            <a:ext cx="720142" cy="48005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6143753" y="4288023"/>
            <a:ext cx="192023" cy="288586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807943" y="3778998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6457140" y="3856252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480075" y="4384310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76095" y="433630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5660126" y="5013176"/>
            <a:ext cx="720142" cy="48005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6139964" y="5444948"/>
            <a:ext cx="192023" cy="288586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804155" y="4935923"/>
            <a:ext cx="432085" cy="672075"/>
          </a:xfrm>
        </p:spPr>
        <p:txBody>
          <a:bodyPr anchor="t">
            <a:noAutofit/>
          </a:bodyPr>
          <a:lstStyle>
            <a:lvl1pPr algn="ctr">
              <a:defRPr sz="2933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6453352" y="5013176"/>
            <a:ext cx="5158665" cy="480053"/>
          </a:xfrm>
        </p:spPr>
        <p:txBody>
          <a:bodyPr anchor="t">
            <a:noAutofit/>
          </a:bodyPr>
          <a:lstStyle>
            <a:lvl1pPr algn="l">
              <a:defRPr sz="2133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6476287" y="5541235"/>
            <a:ext cx="5135730" cy="38404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72307" y="54932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5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999981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909562"/>
            <a:ext cx="5327768" cy="2064657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480076" y="2998260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135085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8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407213" y="782320"/>
            <a:ext cx="5281045" cy="547196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1657533"/>
            <a:ext cx="5331292" cy="3542935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91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619179" y="0"/>
            <a:ext cx="5476292" cy="6858000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384057" y="553329"/>
            <a:ext cx="5327768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480076" y="358434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96517" y="3664893"/>
            <a:ext cx="5331292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856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3077029"/>
          </a:xfrm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3137733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3137962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3077029"/>
          </a:xfrm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969490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402748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836006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702524" y="3415187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8270126" y="340119"/>
            <a:ext cx="523067" cy="52302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729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2534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490018" y="854137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04823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357395" y="854138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7472200" y="1272419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912383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027187" y="4357162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779760" y="3938881"/>
            <a:ext cx="2359229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67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4565" y="4357163"/>
            <a:ext cx="2121891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049863" y="2934372"/>
            <a:ext cx="301223" cy="301197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5919773" y="2934372"/>
            <a:ext cx="301223" cy="30119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0782897" y="2934372"/>
            <a:ext cx="301223" cy="301197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3508209" y="3003352"/>
            <a:ext cx="301223" cy="301197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8350498" y="3003352"/>
            <a:ext cx="301223" cy="301197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87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-9839" y="2194554"/>
            <a:ext cx="12192000" cy="2194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-4795" y="2481740"/>
            <a:ext cx="12192000" cy="162018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12192000" cy="2194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1" y="278650"/>
            <a:ext cx="12182160" cy="162018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194554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6093811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100680" y="838956"/>
            <a:ext cx="5666442" cy="8768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100680" y="452670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99552" y="3062960"/>
            <a:ext cx="5666442" cy="84609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399552" y="2676673"/>
            <a:ext cx="5666442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133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86850" y="4533123"/>
            <a:ext cx="11618299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97219"/>
            <a:ext cx="11618299" cy="891307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39790" y="5301208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1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5513687" y="1790105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126189" y="2932452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523363" y="4074799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116512" y="5217147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126189" y="64775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507970" y="70576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5826091" y="0"/>
            <a:ext cx="2571" cy="694750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5606336" y="73072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19142" y="1848113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5605986" y="1873071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52485" y="126684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6119142" y="2409188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507970" y="2990460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5606336" y="3015418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52485" y="3551535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6128819" y="4132808"/>
            <a:ext cx="3094447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5615663" y="4157765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28819" y="4693883"/>
            <a:ext cx="4180340" cy="908075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8293" y="5275155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5596660" y="5300113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242808" y="5836230"/>
            <a:ext cx="4180340" cy="908075"/>
          </a:xfrm>
        </p:spPr>
        <p:txBody>
          <a:bodyPr anchor="t">
            <a:noAutofit/>
          </a:bodyPr>
          <a:lstStyle>
            <a:lvl1pPr algn="r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47" y="1028734"/>
            <a:ext cx="5279759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6384057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25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1371381" y="2612423"/>
            <a:ext cx="4002631" cy="605404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1371381" y="3505608"/>
            <a:ext cx="4002631" cy="605404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1371381" y="4398793"/>
            <a:ext cx="4002631" cy="605404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1371381" y="5291979"/>
            <a:ext cx="4002631" cy="605404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371381" y="1719237"/>
            <a:ext cx="4002631" cy="605404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753162" y="177724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5070932" y="0"/>
            <a:ext cx="351" cy="6858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4851353" y="1802203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61220" y="2651357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4851353" y="2695389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455094" y="1729877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455094" y="262306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753162" y="3563616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4851353" y="3588574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94" y="3516248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761220" y="4437728"/>
            <a:ext cx="2918277" cy="518201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4851353" y="4481759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5455094" y="4409433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753162" y="5349987"/>
            <a:ext cx="2926334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4851353" y="5374945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5455094" y="5302619"/>
            <a:ext cx="6234758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DC2F-4FB0-44E9-A7AF-32036140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D305A-FF1B-4233-89A3-130FFC5E6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6686-730B-4122-90E9-DFC70B56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6635A-64F4-4C51-BE0B-4748FFC8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6895B-5931-43AA-BE07-6297458D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4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1"/>
            <a:ext cx="12192000" cy="15886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87" y="254920"/>
            <a:ext cx="7528289" cy="6280786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671632" y="165600"/>
            <a:ext cx="6400455" cy="8016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15673" y="1777246"/>
            <a:ext cx="380196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415673" y="2274824"/>
            <a:ext cx="3805712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1013" y="3910846"/>
            <a:ext cx="2392426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51014" y="4408424"/>
            <a:ext cx="2394783" cy="1576742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746941" y="3395313"/>
            <a:ext cx="3137544" cy="480053"/>
          </a:xfrm>
        </p:spPr>
        <p:txBody>
          <a:bodyPr anchor="ctr">
            <a:noAutofit/>
          </a:bodyPr>
          <a:lstStyle>
            <a:lvl1pPr algn="l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747595" y="3892891"/>
            <a:ext cx="3140636" cy="2064569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4239859" y="5259362"/>
            <a:ext cx="2263105" cy="480053"/>
          </a:xfrm>
        </p:spPr>
        <p:txBody>
          <a:bodyPr anchor="ctr">
            <a:noAutofit/>
          </a:bodyPr>
          <a:lstStyle>
            <a:lvl1pPr algn="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482412" y="5756941"/>
            <a:ext cx="3024576" cy="930195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4239859" y="1944914"/>
            <a:ext cx="1016088" cy="87086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2761912" y="4184073"/>
            <a:ext cx="855284" cy="193964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6502964" y="5338626"/>
            <a:ext cx="517285" cy="160763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6713029" y="3519055"/>
            <a:ext cx="2033911" cy="116285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5805363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5689576" y="1028734"/>
            <a:ext cx="6401885" cy="336037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1958726" y="21914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7" name="正方形/長方形 36"/>
          <p:cNvSpPr/>
          <p:nvPr userDrawn="1"/>
        </p:nvSpPr>
        <p:spPr>
          <a:xfrm>
            <a:off x="490012" y="432079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254931" y="569203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9" name="正方形/長方形 38"/>
          <p:cNvSpPr/>
          <p:nvPr userDrawn="1"/>
        </p:nvSpPr>
        <p:spPr>
          <a:xfrm>
            <a:off x="8834850" y="381705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916918" y="3006603"/>
            <a:ext cx="8564501" cy="5621275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04" y="607423"/>
            <a:ext cx="2762129" cy="5643155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637404" y="1338942"/>
            <a:ext cx="2350742" cy="4211501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424339" y="1297577"/>
            <a:ext cx="7287487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511768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4424338" y="3664893"/>
            <a:ext cx="7303471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37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451884" y="4446244"/>
            <a:ext cx="5397865" cy="354286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5" y="884900"/>
            <a:ext cx="3923154" cy="55775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9" y="2934136"/>
            <a:ext cx="1740860" cy="355665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27241" y="1410336"/>
            <a:ext cx="3393082" cy="4507865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920049" y="3409648"/>
            <a:ext cx="1453023" cy="2620312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2920582" y="3058410"/>
            <a:ext cx="8253541" cy="6018152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517560" y="1297577"/>
            <a:ext cx="5185191" cy="206577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582653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3664893"/>
            <a:ext cx="5196564" cy="2012647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6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4479169" y="1543335"/>
            <a:ext cx="5569813" cy="4260120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974393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4714934" y="607422"/>
            <a:ext cx="2762129" cy="3529149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4915835" y="1338942"/>
            <a:ext cx="2350742" cy="2797629"/>
          </a:xfrm>
        </p:spPr>
        <p:txBody>
          <a:bodyPr>
            <a:normAutofit/>
          </a:bodyPr>
          <a:lstStyle>
            <a:lvl1pPr>
              <a:defRPr sz="1333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3435346" y="1132172"/>
            <a:ext cx="933774" cy="9336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680729" y="137753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52158" y="1126561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522559" y="1490244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3435346" y="2636820"/>
            <a:ext cx="933774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3680728" y="288218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552157" y="2631208"/>
            <a:ext cx="2807486" cy="480053"/>
          </a:xfrm>
        </p:spPr>
        <p:txBody>
          <a:bodyPr anchor="t">
            <a:noAutofit/>
          </a:bodyPr>
          <a:lstStyle>
            <a:lvl1pPr algn="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522558" y="2994892"/>
            <a:ext cx="2840190" cy="597393"/>
          </a:xfrm>
        </p:spPr>
        <p:txBody>
          <a:bodyPr anchor="t">
            <a:noAutofit/>
          </a:bodyPr>
          <a:lstStyle>
            <a:lvl1pPr algn="r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7833557" y="1129752"/>
            <a:ext cx="933774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87C32F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8078939" y="1375114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8859890" y="1124141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8859322" y="1487824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7833557" y="2636819"/>
            <a:ext cx="933774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078939" y="288218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8859890" y="2631208"/>
            <a:ext cx="2807486" cy="480053"/>
          </a:xfrm>
        </p:spPr>
        <p:txBody>
          <a:bodyPr anchor="t">
            <a:noAutofit/>
          </a:bodyPr>
          <a:lstStyle>
            <a:lvl1pPr algn="l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8859322" y="2994891"/>
            <a:ext cx="2840190" cy="597393"/>
          </a:xfrm>
        </p:spPr>
        <p:txBody>
          <a:bodyPr anchor="t">
            <a:noAutofit/>
          </a:bodyPr>
          <a:lstStyle>
            <a:lvl1pPr algn="l">
              <a:defRPr sz="12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71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2589422" y="1388046"/>
            <a:ext cx="7803078" cy="9237913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451887" y="1595852"/>
            <a:ext cx="6932503" cy="38973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451888" y="1200182"/>
            <a:ext cx="6932502" cy="395670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+mn-cs"/>
                </a:endParaRPr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+mn-cs"/>
                </a:endParaRPr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+mn-cs"/>
                </a:endParaRPr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+mn-cs"/>
                </a:endParaRPr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+mn-cs"/>
                </a:endParaRPr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088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133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+mn-cs"/>
                </a:endParaRPr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584294" y="553329"/>
            <a:ext cx="4128817" cy="281002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7632304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7612" y="3664893"/>
            <a:ext cx="4131548" cy="2308390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54820" y="657984"/>
            <a:ext cx="11467281" cy="2254549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2001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454821" y="3047999"/>
            <a:ext cx="5380428" cy="302864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46069" y="3173789"/>
            <a:ext cx="6076032" cy="2893183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4088193"/>
            <a:ext cx="12192000" cy="3047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69670" y="4644571"/>
            <a:ext cx="1170920" cy="11708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31967" y="1067225"/>
            <a:ext cx="4603599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" name="円/楕円 1"/>
          <p:cNvSpPr/>
          <p:nvPr userDrawn="1"/>
        </p:nvSpPr>
        <p:spPr>
          <a:xfrm>
            <a:off x="1097441" y="1212190"/>
            <a:ext cx="4603599" cy="4603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5144857" y="1289337"/>
            <a:ext cx="936251" cy="93616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593885" y="5602870"/>
            <a:ext cx="575785" cy="575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010044" y="1125614"/>
            <a:ext cx="4602939" cy="46025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95471" y="1654626"/>
            <a:ext cx="5826630" cy="1016005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5334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095471" y="2804269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305887" y="3014668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77139" y="2804270"/>
            <a:ext cx="4944962" cy="789022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305887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681990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9184804" y="4272573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560906" y="4265376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6305887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6681990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184804" y="4848307"/>
            <a:ext cx="368259" cy="368227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560906" y="4841109"/>
            <a:ext cx="2337003" cy="393711"/>
          </a:xfrm>
        </p:spPr>
        <p:txBody>
          <a:bodyPr anchor="ctr">
            <a:noAutofit/>
          </a:bodyPr>
          <a:lstStyle>
            <a:lvl1pPr algn="l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6035497" y="1158692"/>
            <a:ext cx="336278" cy="3362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4102754" y="1687675"/>
            <a:ext cx="2704733" cy="5028221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1398021" y="1689293"/>
            <a:ext cx="2704733" cy="5028221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589910" y="-589912"/>
            <a:ext cx="2923613" cy="4103437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4103435" y="1689293"/>
            <a:ext cx="667644" cy="1234321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561868" y="3175947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561868" y="645622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561869" y="1910784"/>
            <a:ext cx="2979696" cy="4103436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4103434" y="2665751"/>
            <a:ext cx="1351017" cy="1521264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4103435" y="3639102"/>
            <a:ext cx="2034968" cy="1812382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4103433" y="4613276"/>
            <a:ext cx="2704733" cy="2104237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endParaRPr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853258" y="1149611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853258" y="2418205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853258" y="3686799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853258" y="4955394"/>
            <a:ext cx="2609807" cy="707179"/>
          </a:xfrm>
        </p:spPr>
        <p:txBody>
          <a:bodyPr anchor="ctr">
            <a:noAutofit/>
          </a:bodyPr>
          <a:lstStyle>
            <a:lvl1pPr algn="r">
              <a:defRPr sz="2133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4120370" y="2335395"/>
            <a:ext cx="566181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01</a:t>
            </a:r>
            <a:endParaRPr kumimoji="1" lang="ja-JP" alt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4476330" y="3438303"/>
            <a:ext cx="566181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02</a:t>
            </a:r>
            <a:endParaRPr kumimoji="1" lang="ja-JP" alt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4847286" y="4548907"/>
            <a:ext cx="566181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03</a:t>
            </a:r>
            <a:endParaRPr kumimoji="1" lang="ja-JP" alt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5200100" y="5643334"/>
            <a:ext cx="566181" cy="50276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04</a:t>
            </a:r>
            <a:endParaRPr kumimoji="1" lang="ja-JP" altLang="en-US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3366224" y="190090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3366224" y="3168130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3366224" y="4435361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3366224" y="5702592"/>
            <a:ext cx="443008" cy="44296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801788" y="1642182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509613" y="2597005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195126" y="3551828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6830906" y="4506651"/>
            <a:ext cx="4944962" cy="900206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029376" y="164638"/>
            <a:ext cx="784406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077385" y="1028734"/>
            <a:ext cx="7773384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4125395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1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771139" y="1896217"/>
            <a:ext cx="439509" cy="439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1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1771139" y="2789402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2374879" y="182389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374879" y="2717076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771139" y="3682587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3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2374879" y="3610261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771139" y="4575773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2374879" y="4503447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771139" y="5468958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t>5</a:t>
            </a:r>
            <a:endParaRPr kumimoji="1" lang="ja-JP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2374879" y="5396632"/>
            <a:ext cx="8208027" cy="594764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589917" y="304800"/>
            <a:ext cx="11012164" cy="774095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1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0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0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4081-17C3-41EC-BAA7-ABE5E7DE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3682-F0FE-45DE-8DAE-D0FE04B76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CDC2C-1BE9-4CBB-A94A-B182A06DB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BB5F1-140A-4F9B-BA80-11A41E27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811FC-E64F-4EB5-9F9E-A79EFE38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3C75B-1437-4267-86A2-5ACFC42F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63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F87D4-503B-493C-A3A3-4FC387AF903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8/25/2021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471B7-B414-49B4-B0E9-1F837C08F97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ute 159 UltraLight"/>
                <a:cs typeface="+mn-cs"/>
              </a:rPr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108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C4D6-D09B-49FF-9708-572FC3E2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01B01-8FA3-42A2-8851-916080F0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42E5B-5F00-413E-9E65-1A608BDE5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D8A04-A5E4-4FF2-9E76-C9F838B65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943F0-60F3-4EC6-AADB-F7A9C3188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A0882-124B-4905-8199-5E2DE3DD2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BA9D1-93EA-4508-812B-012C1C2E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4D69E-C5E8-43DB-B589-F6DFE41E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1C19-1202-46D1-8EB8-F59BCC62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62D86-7FCE-45A9-97A5-007189D5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58346-C5DB-4E4A-B9C3-45B92604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CB667-0948-4A51-9CD4-847627AE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0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3A029-53E9-4CDC-B90F-2E726B29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050F3-C48A-41C0-95FE-27D3C8DA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0CF2-75F8-4C30-A8AB-1387F84C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2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181B-933B-4606-A4BA-69333E2F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1A799-3164-4AB0-A10F-6D745910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A31B4-0B2C-4E63-9C45-071728042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7A07F-9924-449C-A611-387278EE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02A66-CF10-4638-B816-F3BC7F99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604A7-BC3C-4B23-9209-4C10EE95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287B-F627-49D4-86CF-F65577163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BEE367-F287-4953-BA86-0D775A2BC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512DA-A001-4B23-A0DE-42D5CF2B2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F829A-95A9-4912-8A7D-DF57BA10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955D2-298A-4BE8-AA62-00178783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5B6D3-DC62-4A1B-8E21-5E1360C6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0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slideLayout" Target="../slideLayouts/slideLayout25.xml" /><Relationship Id="rId18" Type="http://schemas.openxmlformats.org/officeDocument/2006/relationships/slideLayout" Target="../slideLayouts/slideLayout30.xml" /><Relationship Id="rId26" Type="http://schemas.openxmlformats.org/officeDocument/2006/relationships/slideLayout" Target="../slideLayouts/slideLayout38.xml" /><Relationship Id="rId3" Type="http://schemas.openxmlformats.org/officeDocument/2006/relationships/slideLayout" Target="../slideLayouts/slideLayout15.xml" /><Relationship Id="rId21" Type="http://schemas.openxmlformats.org/officeDocument/2006/relationships/slideLayout" Target="../slideLayouts/slideLayout33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17" Type="http://schemas.openxmlformats.org/officeDocument/2006/relationships/slideLayout" Target="../slideLayouts/slideLayout29.xml" /><Relationship Id="rId25" Type="http://schemas.openxmlformats.org/officeDocument/2006/relationships/slideLayout" Target="../slideLayouts/slideLayout37.xml" /><Relationship Id="rId2" Type="http://schemas.openxmlformats.org/officeDocument/2006/relationships/slideLayout" Target="../slideLayouts/slideLayout14.xml" /><Relationship Id="rId16" Type="http://schemas.openxmlformats.org/officeDocument/2006/relationships/slideLayout" Target="../slideLayouts/slideLayout28.xml" /><Relationship Id="rId20" Type="http://schemas.openxmlformats.org/officeDocument/2006/relationships/slideLayout" Target="../slideLayouts/slideLayout32.xml" /><Relationship Id="rId29" Type="http://schemas.openxmlformats.org/officeDocument/2006/relationships/theme" Target="../theme/theme2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36.xml" /><Relationship Id="rId5" Type="http://schemas.openxmlformats.org/officeDocument/2006/relationships/slideLayout" Target="../slideLayouts/slideLayout17.xml" /><Relationship Id="rId15" Type="http://schemas.openxmlformats.org/officeDocument/2006/relationships/slideLayout" Target="../slideLayouts/slideLayout27.xml" /><Relationship Id="rId23" Type="http://schemas.openxmlformats.org/officeDocument/2006/relationships/slideLayout" Target="../slideLayouts/slideLayout35.xml" /><Relationship Id="rId28" Type="http://schemas.openxmlformats.org/officeDocument/2006/relationships/slideLayout" Target="../slideLayouts/slideLayout40.xml" /><Relationship Id="rId10" Type="http://schemas.openxmlformats.org/officeDocument/2006/relationships/slideLayout" Target="../slideLayouts/slideLayout22.xml" /><Relationship Id="rId19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slideLayout" Target="../slideLayouts/slideLayout26.xml" /><Relationship Id="rId22" Type="http://schemas.openxmlformats.org/officeDocument/2006/relationships/slideLayout" Target="../slideLayouts/slideLayout34.xml" /><Relationship Id="rId27" Type="http://schemas.openxmlformats.org/officeDocument/2006/relationships/slideLayout" Target="../slideLayouts/slideLayout3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ED149-9AAC-4910-94F4-267BDD69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43650-8B2A-40FF-AA07-FBC9098A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EBC41-35EE-42EF-A589-1A9EBDE99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E0F62-6A5D-4C40-BFC9-5A2E6CFE834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23FE9-2549-4707-84D9-77DD47AA1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0F9EB-096B-493A-AFF4-20425054E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9042-419C-4F8E-A4AA-C7078B445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1" y="164638"/>
            <a:ext cx="11006206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33" b="0" i="0" u="none" strike="noStrike" kern="1200" cap="none" spc="0" normalizeH="0" baseline="0" noProof="0">
                <a:ln>
                  <a:noFill/>
                </a:ln>
                <a:solidFill>
                  <a:srgbClr val="1C1C1C">
                    <a:tint val="75000"/>
                  </a:srgbClr>
                </a:solidFill>
                <a:effectLst/>
                <a:uLnTx/>
                <a:uFillTx/>
                <a:latin typeface="Route 159 UltraLight"/>
                <a:cs typeface="+mn-cs"/>
              </a:rPr>
              <a:t>The Power of PowerPoint | thepopp.com</a:t>
            </a:r>
            <a:endParaRPr kumimoji="1" lang="ja-JP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tint val="75000"/>
                </a:srgbClr>
              </a:solidFill>
              <a:effectLst/>
              <a:uLnTx/>
              <a:uFillTx/>
              <a:latin typeface="Route 159 UltraLight"/>
              <a:cs typeface="+mn-cs"/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6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088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59DFB-86F3-43FA-8567-2EA6E426AE90}" type="slidenum">
              <a:rPr kumimoji="1" lang="ja-JP" altLang="en-US" sz="1867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+mn-cs"/>
              </a:rPr>
              <a:pPr marL="0" marR="0" lvl="0" indent="0" algn="ctr" defTabSz="1088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9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2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BED3CC-5EEF-42F5-BBF8-CA3F9BBEAC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1">
            <a:extLst>
              <a:ext uri="{FF2B5EF4-FFF2-40B4-BE49-F238E27FC236}">
                <a16:creationId xmlns:a16="http://schemas.microsoft.com/office/drawing/2014/main" id="{D8C7C423-189A-453C-83AC-6D9A173D18E7}"/>
              </a:ext>
            </a:extLst>
          </p:cNvPr>
          <p:cNvSpPr/>
          <p:nvPr/>
        </p:nvSpPr>
        <p:spPr>
          <a:xfrm>
            <a:off x="188686" y="217713"/>
            <a:ext cx="11814628" cy="6458857"/>
          </a:xfrm>
          <a:prstGeom prst="frame">
            <a:avLst>
              <a:gd name="adj1" fmla="val 3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4ACD1-19F5-4FB9-9DFF-C052E4B5F8A8}"/>
              </a:ext>
            </a:extLst>
          </p:cNvPr>
          <p:cNvSpPr/>
          <p:nvPr/>
        </p:nvSpPr>
        <p:spPr>
          <a:xfrm>
            <a:off x="5010151" y="6020510"/>
            <a:ext cx="2171700" cy="701417"/>
          </a:xfrm>
          <a:prstGeom prst="rect">
            <a:avLst/>
          </a:prstGeom>
          <a:solidFill>
            <a:srgbClr val="FF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85" y="366051"/>
            <a:ext cx="4963430" cy="599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استارتاپ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NEOXI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233" y="859526"/>
            <a:ext cx="5090615" cy="5971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22878" y="982639"/>
            <a:ext cx="56394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محصول استارتاپ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ساخت و تولید پکیج‌های گندزدایی آب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(هرجا که آب دریا استفاده نشود)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مشخصات و مزایای محصول: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 تولید آب ژاول در محل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 توانایی تولید آب ژاول در غلظت‌های مختلف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3- امکان طراحی و تولید پکیج به تناسب حجم مورد نیاز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4- حذف فرآیند انتقال و انبار کلر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5- سالم‌سازی و بهینه‌سازی آب شهری و روستایی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6- دارای بازار جذاب در صنایع خرد و کلان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7- دارای مزایای رقابتی برای حضور در مناقصات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8- دارای امکان توسعه و نفوذ در بازارهای متنوع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87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استارتاپ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NEOXI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1429" y="853155"/>
            <a:ext cx="47920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بازاریابی و فروش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آبفا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رهبری هزینه؛ شناسایی درخواست‌ها و حضور در مناقصات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استفاده از امتیازات دانش‌بنیانی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استفاده از توان ساخت الکترولایزر در کاهش قیمت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صنایع بزرگ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ساخت پکیج‌ها بر اساس استانداردهای مورد نیاز کارفرما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حل مشکل آب شرب پتروشیمی‌ها، پالایشگاه‌ها و سایر صنایع بزرگ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حل مشکل گندزدایی برج‌های خنک‌کننده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صنایع کوچک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ایجاد محصولات متنوع و متفاوت از لحاظ اندازه و قیمت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استفاده از مدل بازاریابی میدانی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52429" y="1856097"/>
            <a:ext cx="1241946" cy="409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MARKET</a:t>
            </a:r>
          </a:p>
        </p:txBody>
      </p:sp>
      <p:cxnSp>
        <p:nvCxnSpPr>
          <p:cNvPr id="21" name="Straight Arrow Connector 20"/>
          <p:cNvCxnSpPr>
            <a:stCxn id="3" idx="2"/>
          </p:cNvCxnSpPr>
          <p:nvPr/>
        </p:nvCxnSpPr>
        <p:spPr>
          <a:xfrm flipH="1">
            <a:off x="973754" y="2265531"/>
            <a:ext cx="2299648" cy="764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</p:cNvCxnSpPr>
          <p:nvPr/>
        </p:nvCxnSpPr>
        <p:spPr>
          <a:xfrm>
            <a:off x="3273402" y="2265531"/>
            <a:ext cx="0" cy="8188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73402" y="2265531"/>
            <a:ext cx="2176818" cy="846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52781" y="3125339"/>
            <a:ext cx="1241946" cy="409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B2G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652429" y="3152635"/>
            <a:ext cx="1241946" cy="409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B2B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15601" y="3159460"/>
            <a:ext cx="1241946" cy="409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B2C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8685" y="3712199"/>
            <a:ext cx="1585201" cy="1678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آبفا (شرکت‌های آب و فاضلاب استانی، شهری و روستایی)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47197" y="3684900"/>
            <a:ext cx="1652409" cy="1678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صنایع بزرگ (نفت، گاز، پتروشیمی، فولاد، نیروگاه‌ها، پالایشگاه‌ها و صنایع معدنی)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55241" y="3684900"/>
            <a:ext cx="1645584" cy="1678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صنایع خرد (دامداری، مرغداری، استخر، کنسروسازی و صنایع غذایی)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394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استارتاپ تصفیه پساب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449"/>
            <a:ext cx="12192000" cy="60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1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استارتاپ تصفیه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پساب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9039" y="853155"/>
            <a:ext cx="547448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چرا استارتاپ پساب؟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فناوری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تیم فنی استارتاپ بیش از یکسال است که برای دستیابی به دانش فنی تلاش نموده است و در حال حاضر می‌تواند نسبت به تصفیه پساب با درجه‌های مختلف از آلودگی به روش‌های اوزون‌زنی و الکترواکسیداسیون اقدام نماید.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بازار محصول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اجبار صنایع توسط سازمان محیط زیست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سابقه آبان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سابقه فروش محصولات دیگر در صنایع بزرگ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قدرت رقابت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توانایی ارائه طیف کاملی از روش‌های تصفیه پساب به طوریکه بیش از 90 درصد از تقاضاهای فعلی بازار را پوشش می‌دهد.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7796" y="1774209"/>
            <a:ext cx="2295100" cy="682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ElectroCoagulation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(ECG)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48417" y="1774209"/>
            <a:ext cx="2295100" cy="682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ElectroOxidation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(EO)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796" y="3496102"/>
            <a:ext cx="2295100" cy="682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کاهش چشمگیر</a:t>
            </a:r>
            <a:b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TSS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8417" y="3443395"/>
            <a:ext cx="2295100" cy="682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  <a:t>کاهش چشمگیر</a:t>
            </a:r>
            <a:b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Titr" panose="00000700000000000000" pitchFamily="2" charset="-78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COD, BOD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37731" y="2456597"/>
            <a:ext cx="272956" cy="103950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59489" y="2430244"/>
            <a:ext cx="272956" cy="103950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 rot="20740718">
            <a:off x="1570523" y="4595563"/>
            <a:ext cx="3403946" cy="187050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BOD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اکسیژن مورد نیاز بیوشیمیایی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اکسیژن مورد نیاز شیمیایی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TSS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B Nazanin" panose="00000400000000000000" pitchFamily="2" charset="-78"/>
              </a:rPr>
              <a:t>مواد جامد معلق در آب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018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استارتاپ تصفیه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پساب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1" y="877888"/>
            <a:ext cx="11846918" cy="59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3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استارتاپ تصفیه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پساب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2464" y="893872"/>
            <a:ext cx="915938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تست‌های نمونه آزمایشگاهی محصول با پساب‌های متفاوت در سال 99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2464" y="1782888"/>
          <a:ext cx="8685625" cy="3897622"/>
        </p:xfrm>
        <a:graphic>
          <a:graphicData uri="http://schemas.openxmlformats.org/drawingml/2006/table">
            <a:tbl>
              <a:tblPr rtl="1" firstRow="1" firstCol="1" bandRow="1">
                <a:tableStyleId>{1E171933-4619-4E11-9A3F-F7608DF75F80}</a:tableStyleId>
              </a:tblPr>
              <a:tblGrid>
                <a:gridCol w="1744054">
                  <a:extLst>
                    <a:ext uri="{9D8B030D-6E8A-4147-A177-3AD203B41FA5}">
                      <a16:colId xmlns:a16="http://schemas.microsoft.com/office/drawing/2014/main" val="1028968036"/>
                    </a:ext>
                  </a:extLst>
                </a:gridCol>
                <a:gridCol w="1795112">
                  <a:extLst>
                    <a:ext uri="{9D8B030D-6E8A-4147-A177-3AD203B41FA5}">
                      <a16:colId xmlns:a16="http://schemas.microsoft.com/office/drawing/2014/main" val="1248957951"/>
                    </a:ext>
                  </a:extLst>
                </a:gridCol>
                <a:gridCol w="1308624">
                  <a:extLst>
                    <a:ext uri="{9D8B030D-6E8A-4147-A177-3AD203B41FA5}">
                      <a16:colId xmlns:a16="http://schemas.microsoft.com/office/drawing/2014/main" val="447725616"/>
                    </a:ext>
                  </a:extLst>
                </a:gridCol>
                <a:gridCol w="2198140">
                  <a:extLst>
                    <a:ext uri="{9D8B030D-6E8A-4147-A177-3AD203B41FA5}">
                      <a16:colId xmlns:a16="http://schemas.microsoft.com/office/drawing/2014/main" val="2376959798"/>
                    </a:ext>
                  </a:extLst>
                </a:gridCol>
                <a:gridCol w="1639695">
                  <a:extLst>
                    <a:ext uri="{9D8B030D-6E8A-4147-A177-3AD203B41FA5}">
                      <a16:colId xmlns:a16="http://schemas.microsoft.com/office/drawing/2014/main" val="1878907914"/>
                    </a:ext>
                  </a:extLst>
                </a:gridCol>
              </a:tblGrid>
              <a:tr h="356743"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زمان آنالیز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COD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تصفیه شده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COD </a:t>
                      </a:r>
                      <a:r>
                        <a:rPr lang="en-US" sz="16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ورودی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مشخصات پساب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کد نمونه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extLst>
                  <a:ext uri="{0D108BD9-81ED-4DB2-BD59-A6C34878D82A}">
                    <a16:rowId xmlns:a16="http://schemas.microsoft.com/office/drawing/2014/main" val="1100700554"/>
                  </a:ext>
                </a:extLst>
              </a:tr>
              <a:tr h="327045"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4 min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60 ppm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1500 ppm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پساب </a:t>
                      </a: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 High TDS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FAJRPC001</a:t>
                      </a:r>
                    </a:p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پتروشیمی فجر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extLst>
                  <a:ext uri="{0D108BD9-81ED-4DB2-BD59-A6C34878D82A}">
                    <a16:rowId xmlns:a16="http://schemas.microsoft.com/office/drawing/2014/main" val="121750004"/>
                  </a:ext>
                </a:extLst>
              </a:tr>
              <a:tr h="312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EC=58.45 ms/cm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06834"/>
                  </a:ext>
                </a:extLst>
              </a:tr>
              <a:tr h="406697"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7.5min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180 ppm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1100 ppm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پساب </a:t>
                      </a: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 High TDS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KPC002</a:t>
                      </a:r>
                    </a:p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پتروشیمی خوزستان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extLst>
                  <a:ext uri="{0D108BD9-81ED-4DB2-BD59-A6C34878D82A}">
                    <a16:rowId xmlns:a16="http://schemas.microsoft.com/office/drawing/2014/main" val="265583450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EC=55 </a:t>
                      </a:r>
                      <a:r>
                        <a:rPr lang="en-US" sz="1400" dirty="0" err="1">
                          <a:effectLst/>
                          <a:cs typeface="B Nazanin" panose="00000400000000000000" pitchFamily="2" charset="-78"/>
                        </a:rPr>
                        <a:t>ms</a:t>
                      </a: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/cm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26303"/>
                  </a:ext>
                </a:extLst>
              </a:tr>
              <a:tr h="327045"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2 min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220 ppm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پساب الکلی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FANPC001</a:t>
                      </a:r>
                    </a:p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پتروشیمی فناوران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extLst>
                  <a:ext uri="{0D108BD9-81ED-4DB2-BD59-A6C34878D82A}">
                    <a16:rowId xmlns:a16="http://schemas.microsoft.com/office/drawing/2014/main" val="861428596"/>
                  </a:ext>
                </a:extLst>
              </a:tr>
              <a:tr h="336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EC=0.5 </a:t>
                      </a:r>
                      <a:r>
                        <a:rPr lang="en-US" sz="1400" dirty="0" err="1">
                          <a:effectLst/>
                          <a:cs typeface="B Nazanin" panose="00000400000000000000" pitchFamily="2" charset="-78"/>
                        </a:rPr>
                        <a:t>ms</a:t>
                      </a: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/cm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18137"/>
                  </a:ext>
                </a:extLst>
              </a:tr>
              <a:tr h="327045"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5 min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Nazanin" panose="00000400000000000000" pitchFamily="2" charset="-78"/>
                        </a:rPr>
                        <a:t>400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550 ppm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پساب </a:t>
                      </a: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 High TDS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BPC001</a:t>
                      </a:r>
                    </a:p>
                    <a:p>
                      <a:pPr marL="0" marR="635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پتروشیمی بوعلی سینا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extLst>
                  <a:ext uri="{0D108BD9-81ED-4DB2-BD59-A6C34878D82A}">
                    <a16:rowId xmlns:a16="http://schemas.microsoft.com/office/drawing/2014/main" val="2587234143"/>
                  </a:ext>
                </a:extLst>
              </a:tr>
              <a:tr h="312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EC=50 </a:t>
                      </a:r>
                      <a:r>
                        <a:rPr lang="en-US" sz="1400" dirty="0" err="1">
                          <a:effectLst/>
                          <a:cs typeface="B Nazanin" panose="00000400000000000000" pitchFamily="2" charset="-78"/>
                        </a:rPr>
                        <a:t>ms</a:t>
                      </a: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/cm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775986"/>
                  </a:ext>
                </a:extLst>
              </a:tr>
              <a:tr h="327045">
                <a:tc rowSpan="2"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7 min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COD=400</a:t>
                      </a:r>
                      <a:br>
                        <a:rPr lang="en-US" sz="1400" dirty="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TSS=1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COD=3500</a:t>
                      </a:r>
                      <a:br>
                        <a:rPr lang="en-US" sz="1400" dirty="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TSS=260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پساب روغنی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FPC</a:t>
                      </a:r>
                    </a:p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پساب پتروشیمی فارابی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extLst>
                  <a:ext uri="{0D108BD9-81ED-4DB2-BD59-A6C34878D82A}">
                    <a16:rowId xmlns:a16="http://schemas.microsoft.com/office/drawing/2014/main" val="351167048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EC= 220 </a:t>
                      </a:r>
                      <a:r>
                        <a:rPr lang="en-US" sz="1400" dirty="0" err="1">
                          <a:effectLst/>
                          <a:cs typeface="B Nazanin" panose="00000400000000000000" pitchFamily="2" charset="-78"/>
                        </a:rPr>
                        <a:t>ms</a:t>
                      </a:r>
                      <a:r>
                        <a:rPr lang="en-US" sz="1400" dirty="0">
                          <a:effectLst/>
                          <a:cs typeface="B Nazanin" panose="00000400000000000000" pitchFamily="2" charset="-78"/>
                        </a:rPr>
                        <a:t>/cm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2659" marR="6265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68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hel" panose="020B0603030804020204" pitchFamily="34" charset="-78"/>
                <a:ea typeface="+mn-ea"/>
                <a:cs typeface="B Titr" panose="00000700000000000000" pitchFamily="2" charset="-78"/>
              </a:rPr>
              <a:t>استارتاپ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IRRO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0299" y="891907"/>
            <a:ext cx="60950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محصول استارتاپ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تولید آب فوق خالص و </a:t>
            </a:r>
            <a:r>
              <a:rPr lang="fa-IR" sz="2000" b="1" dirty="0">
                <a:solidFill>
                  <a:prstClr val="black"/>
                </a:solidFill>
                <a:latin typeface="Calibri" panose="020F0502020204030204"/>
                <a:cs typeface="B Titr" panose="00000700000000000000" pitchFamily="2" charset="-78"/>
              </a:rPr>
              <a:t>تصفیه آب بلودان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توانایی‌های استارتاپ و مشخصات محصول: 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 تولید آب فوق</a:t>
            </a:r>
            <a:r>
              <a:rPr kumimoji="0" lang="fa-I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خالص با مشخصات ذیل</a:t>
            </a:r>
          </a:p>
          <a:p>
            <a:pPr marL="341313" lvl="0" algn="just" rtl="1">
              <a:lnSpc>
                <a:spcPct val="150000"/>
              </a:lnSpc>
              <a:defRPr/>
            </a:pPr>
            <a:r>
              <a:rPr lang="fa-IR" sz="2000" baseline="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اندازه</a:t>
            </a:r>
            <a:r>
              <a:rPr lang="fa-IR" sz="20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 ذرات: کمتر از </a:t>
            </a:r>
            <a:r>
              <a:rPr lang="en-US" dirty="0"/>
              <a:t>µm</a:t>
            </a:r>
            <a:r>
              <a:rPr lang="fa-IR" dirty="0"/>
              <a:t>0/5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B Nazanin" panose="00000400000000000000" pitchFamily="2" charset="-78"/>
            </a:endParaRPr>
          </a:p>
          <a:p>
            <a:pPr marL="341313" lvl="0" algn="just" rtl="1">
              <a:lnSpc>
                <a:spcPct val="150000"/>
              </a:lnSpc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مقاومت</a:t>
            </a:r>
            <a:r>
              <a:rPr kumimoji="0" lang="fa-I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الکتریکی (در دمای 25 درجه سانتی‌گراد): 18.2 </a:t>
            </a:r>
            <a:r>
              <a:rPr lang="en-US" sz="2000" dirty="0"/>
              <a:t>M</a:t>
            </a:r>
            <a:r>
              <a:rPr lang="el-GR" sz="2000" dirty="0"/>
              <a:t>Ω</a:t>
            </a:r>
            <a:r>
              <a:rPr kumimoji="0" lang="fa-IR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</a:p>
          <a:p>
            <a:pPr marL="341313" lvl="0" algn="just" rtl="1">
              <a:lnSpc>
                <a:spcPct val="150000"/>
              </a:lnSpc>
              <a:defRPr/>
            </a:pPr>
            <a:r>
              <a:rPr lang="fa-IR" sz="2000" baseline="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هدایت</a:t>
            </a:r>
            <a:r>
              <a:rPr lang="fa-IR" sz="20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 الکتریکی (</a:t>
            </a:r>
            <a:r>
              <a:rPr lang="fa-IR" sz="2000" dirty="0">
                <a:solidFill>
                  <a:prstClr val="black"/>
                </a:solidFill>
                <a:cs typeface="B Nazanin" panose="00000400000000000000" pitchFamily="2" charset="-78"/>
              </a:rPr>
              <a:t>در دمای 25 درجه سانتی‌گراد): 0/05 </a:t>
            </a:r>
            <a:r>
              <a:rPr lang="en-US" sz="2000" dirty="0"/>
              <a:t>µS/cm</a:t>
            </a:r>
            <a:endParaRPr lang="fa-IR" sz="2000" dirty="0"/>
          </a:p>
          <a:p>
            <a:pPr lvl="0" algn="just" rtl="1">
              <a:lnSpc>
                <a:spcPct val="150000"/>
              </a:lnSpc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 وسعت استفاده از محصول در صنایع مختلف از صنایع پتروشیمی، نیروگاهی تا دارویی و آزمایشگاهی</a:t>
            </a:r>
          </a:p>
          <a:p>
            <a:pPr lvl="0" algn="just" rtl="1">
              <a:lnSpc>
                <a:spcPct val="150000"/>
              </a:lnSpc>
              <a:defRPr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3- توانایی استارتاپ در تبدیل هرگونه آب ورودی به آب فوق خالص</a:t>
            </a:r>
          </a:p>
          <a:p>
            <a:pPr lvl="0" algn="just" rtl="1">
              <a:lnSpc>
                <a:spcPct val="150000"/>
              </a:lnSpc>
              <a:defRPr/>
            </a:pPr>
            <a:r>
              <a:rPr lang="fa-IR" sz="2000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4- امکان جایگزینی فرآیندهای هزینه‌بر فعلی با فناوری این استارتاپ</a:t>
            </a:r>
            <a:endParaRPr lang="en-US" sz="2000" dirty="0">
              <a:solidFill>
                <a:prstClr val="black"/>
              </a:solidFill>
              <a:latin typeface="Calibri" panose="020F0502020204030204"/>
              <a:cs typeface="B Nazanin" panose="00000400000000000000" pitchFamily="2" charset="-78"/>
            </a:endParaRPr>
          </a:p>
          <a:p>
            <a:pPr lvl="0" algn="just" rtl="1">
              <a:lnSpc>
                <a:spcPct val="150000"/>
              </a:lnSpc>
              <a:defRPr/>
            </a:pP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5- نیاز به فضای کم و نیرو اپراتور پایین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r="14658" b="3733"/>
          <a:stretch/>
        </p:blipFill>
        <p:spPr bwMode="auto">
          <a:xfrm>
            <a:off x="0" y="839056"/>
            <a:ext cx="5691116" cy="5966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33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03089AFF-876A-4408-ABEF-C08F9B04184A}"/>
              </a:ext>
            </a:extLst>
          </p:cNvPr>
          <p:cNvSpPr/>
          <p:nvPr/>
        </p:nvSpPr>
        <p:spPr>
          <a:xfrm>
            <a:off x="0" y="6384218"/>
            <a:ext cx="12091916" cy="459761"/>
          </a:xfrm>
          <a:prstGeom prst="rect">
            <a:avLst/>
          </a:prstGeom>
          <a:solidFill>
            <a:srgbClr val="FFAE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Parallelogram 186">
            <a:extLst>
              <a:ext uri="{FF2B5EF4-FFF2-40B4-BE49-F238E27FC236}">
                <a16:creationId xmlns:a16="http://schemas.microsoft.com/office/drawing/2014/main" id="{FD034053-1797-43E9-9BCF-0B50864A6AB4}"/>
              </a:ext>
            </a:extLst>
          </p:cNvPr>
          <p:cNvSpPr/>
          <p:nvPr/>
        </p:nvSpPr>
        <p:spPr>
          <a:xfrm>
            <a:off x="243030" y="6399518"/>
            <a:ext cx="2183641" cy="466344"/>
          </a:xfrm>
          <a:prstGeom prst="parallelogram">
            <a:avLst>
              <a:gd name="adj" fmla="val 42559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E00A76B-5014-4AA3-B2B2-9315F821F2CD}"/>
              </a:ext>
            </a:extLst>
          </p:cNvPr>
          <p:cNvGrpSpPr/>
          <p:nvPr/>
        </p:nvGrpSpPr>
        <p:grpSpPr>
          <a:xfrm>
            <a:off x="105342" y="6456348"/>
            <a:ext cx="365760" cy="376478"/>
            <a:chOff x="278212" y="2623166"/>
            <a:chExt cx="365760" cy="37647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B48A104-61B8-4E19-BB17-DEBCE10FC94E}"/>
                </a:ext>
              </a:extLst>
            </p:cNvPr>
            <p:cNvSpPr/>
            <p:nvPr/>
          </p:nvSpPr>
          <p:spPr>
            <a:xfrm>
              <a:off x="278212" y="2633884"/>
              <a:ext cx="365760" cy="365760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62D6C035-BB6E-49D0-87F2-C2606FA1D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12" y="2623166"/>
              <a:ext cx="365760" cy="365760"/>
            </a:xfrm>
            <a:custGeom>
              <a:avLst/>
              <a:gdLst>
                <a:gd name="T0" fmla="*/ 182 w 196"/>
                <a:gd name="T1" fmla="*/ 73 h 185"/>
                <a:gd name="T2" fmla="*/ 82 w 196"/>
                <a:gd name="T3" fmla="*/ 173 h 185"/>
                <a:gd name="T4" fmla="*/ 51 w 196"/>
                <a:gd name="T5" fmla="*/ 185 h 185"/>
                <a:gd name="T6" fmla="*/ 20 w 196"/>
                <a:gd name="T7" fmla="*/ 173 h 185"/>
                <a:gd name="T8" fmla="*/ 17 w 196"/>
                <a:gd name="T9" fmla="*/ 170 h 185"/>
                <a:gd name="T10" fmla="*/ 17 w 196"/>
                <a:gd name="T11" fmla="*/ 108 h 185"/>
                <a:gd name="T12" fmla="*/ 125 w 196"/>
                <a:gd name="T13" fmla="*/ 0 h 185"/>
                <a:gd name="T14" fmla="*/ 130 w 196"/>
                <a:gd name="T15" fmla="*/ 6 h 185"/>
                <a:gd name="T16" fmla="*/ 23 w 196"/>
                <a:gd name="T17" fmla="*/ 113 h 185"/>
                <a:gd name="T18" fmla="*/ 23 w 196"/>
                <a:gd name="T19" fmla="*/ 164 h 185"/>
                <a:gd name="T20" fmla="*/ 26 w 196"/>
                <a:gd name="T21" fmla="*/ 167 h 185"/>
                <a:gd name="T22" fmla="*/ 51 w 196"/>
                <a:gd name="T23" fmla="*/ 177 h 185"/>
                <a:gd name="T24" fmla="*/ 77 w 196"/>
                <a:gd name="T25" fmla="*/ 167 h 185"/>
                <a:gd name="T26" fmla="*/ 176 w 196"/>
                <a:gd name="T27" fmla="*/ 68 h 185"/>
                <a:gd name="T28" fmla="*/ 176 w 196"/>
                <a:gd name="T29" fmla="*/ 28 h 185"/>
                <a:gd name="T30" fmla="*/ 174 w 196"/>
                <a:gd name="T31" fmla="*/ 26 h 185"/>
                <a:gd name="T32" fmla="*/ 134 w 196"/>
                <a:gd name="T33" fmla="*/ 26 h 185"/>
                <a:gd name="T34" fmla="*/ 52 w 196"/>
                <a:gd name="T35" fmla="*/ 108 h 185"/>
                <a:gd name="T36" fmla="*/ 47 w 196"/>
                <a:gd name="T37" fmla="*/ 120 h 185"/>
                <a:gd name="T38" fmla="*/ 52 w 196"/>
                <a:gd name="T39" fmla="*/ 131 h 185"/>
                <a:gd name="T40" fmla="*/ 57 w 196"/>
                <a:gd name="T41" fmla="*/ 136 h 185"/>
                <a:gd name="T42" fmla="*/ 79 w 196"/>
                <a:gd name="T43" fmla="*/ 136 h 185"/>
                <a:gd name="T44" fmla="*/ 157 w 196"/>
                <a:gd name="T45" fmla="*/ 58 h 185"/>
                <a:gd name="T46" fmla="*/ 163 w 196"/>
                <a:gd name="T47" fmla="*/ 64 h 185"/>
                <a:gd name="T48" fmla="*/ 85 w 196"/>
                <a:gd name="T49" fmla="*/ 142 h 185"/>
                <a:gd name="T50" fmla="*/ 51 w 196"/>
                <a:gd name="T51" fmla="*/ 142 h 185"/>
                <a:gd name="T52" fmla="*/ 46 w 196"/>
                <a:gd name="T53" fmla="*/ 137 h 185"/>
                <a:gd name="T54" fmla="*/ 39 w 196"/>
                <a:gd name="T55" fmla="*/ 120 h 185"/>
                <a:gd name="T56" fmla="*/ 46 w 196"/>
                <a:gd name="T57" fmla="*/ 103 h 185"/>
                <a:gd name="T58" fmla="*/ 129 w 196"/>
                <a:gd name="T59" fmla="*/ 20 h 185"/>
                <a:gd name="T60" fmla="*/ 180 w 196"/>
                <a:gd name="T61" fmla="*/ 20 h 185"/>
                <a:gd name="T62" fmla="*/ 182 w 196"/>
                <a:gd name="T63" fmla="*/ 22 h 185"/>
                <a:gd name="T64" fmla="*/ 182 w 196"/>
                <a:gd name="T6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5">
                  <a:moveTo>
                    <a:pt x="182" y="73"/>
                  </a:moveTo>
                  <a:cubicBezTo>
                    <a:pt x="82" y="173"/>
                    <a:pt x="82" y="173"/>
                    <a:pt x="82" y="173"/>
                  </a:cubicBezTo>
                  <a:cubicBezTo>
                    <a:pt x="74" y="181"/>
                    <a:pt x="63" y="185"/>
                    <a:pt x="51" y="185"/>
                  </a:cubicBezTo>
                  <a:cubicBezTo>
                    <a:pt x="39" y="185"/>
                    <a:pt x="28" y="181"/>
                    <a:pt x="20" y="173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0" y="153"/>
                    <a:pt x="0" y="125"/>
                    <a:pt x="17" y="108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9" y="127"/>
                    <a:pt x="9" y="150"/>
                    <a:pt x="23" y="164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33" y="174"/>
                    <a:pt x="42" y="177"/>
                    <a:pt x="51" y="177"/>
                  </a:cubicBezTo>
                  <a:cubicBezTo>
                    <a:pt x="61" y="177"/>
                    <a:pt x="70" y="174"/>
                    <a:pt x="77" y="167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87" y="57"/>
                    <a:pt x="187" y="39"/>
                    <a:pt x="176" y="28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63" y="15"/>
                    <a:pt x="145" y="15"/>
                    <a:pt x="134" y="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49" y="111"/>
                    <a:pt x="47" y="115"/>
                    <a:pt x="47" y="120"/>
                  </a:cubicBezTo>
                  <a:cubicBezTo>
                    <a:pt x="47" y="124"/>
                    <a:pt x="49" y="128"/>
                    <a:pt x="52" y="131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63" y="142"/>
                    <a:pt x="73" y="142"/>
                    <a:pt x="79" y="136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76" y="151"/>
                    <a:pt x="61" y="151"/>
                    <a:pt x="51" y="142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2" y="132"/>
                    <a:pt x="39" y="126"/>
                    <a:pt x="39" y="120"/>
                  </a:cubicBezTo>
                  <a:cubicBezTo>
                    <a:pt x="39" y="113"/>
                    <a:pt x="42" y="107"/>
                    <a:pt x="46" y="10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43" y="6"/>
                    <a:pt x="165" y="6"/>
                    <a:pt x="180" y="20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96" y="36"/>
                    <a:pt x="196" y="59"/>
                    <a:pt x="182" y="73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600A4BD-BAF7-4F51-A611-7FC2E0654672}"/>
              </a:ext>
            </a:extLst>
          </p:cNvPr>
          <p:cNvGrpSpPr/>
          <p:nvPr/>
        </p:nvGrpSpPr>
        <p:grpSpPr>
          <a:xfrm>
            <a:off x="598787" y="6445630"/>
            <a:ext cx="376913" cy="376478"/>
            <a:chOff x="601322" y="5095105"/>
            <a:chExt cx="376913" cy="376478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670DF28-84DC-4CC3-A4FE-D1297092AA62}"/>
                </a:ext>
              </a:extLst>
            </p:cNvPr>
            <p:cNvSpPr/>
            <p:nvPr/>
          </p:nvSpPr>
          <p:spPr>
            <a:xfrm>
              <a:off x="601322" y="5095105"/>
              <a:ext cx="365760" cy="376478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BAD9986D-621B-4646-95CF-7ECE9CB49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475" y="5105823"/>
              <a:ext cx="365760" cy="365760"/>
            </a:xfrm>
            <a:custGeom>
              <a:avLst/>
              <a:gdLst>
                <a:gd name="T0" fmla="*/ 35 w 142"/>
                <a:gd name="T1" fmla="*/ 82 h 173"/>
                <a:gd name="T2" fmla="*/ 23 w 142"/>
                <a:gd name="T3" fmla="*/ 95 h 173"/>
                <a:gd name="T4" fmla="*/ 23 w 142"/>
                <a:gd name="T5" fmla="*/ 139 h 173"/>
                <a:gd name="T6" fmla="*/ 35 w 142"/>
                <a:gd name="T7" fmla="*/ 127 h 173"/>
                <a:gd name="T8" fmla="*/ 23 w 142"/>
                <a:gd name="T9" fmla="*/ 139 h 173"/>
                <a:gd name="T10" fmla="*/ 35 w 142"/>
                <a:gd name="T11" fmla="*/ 73 h 173"/>
                <a:gd name="T12" fmla="*/ 23 w 142"/>
                <a:gd name="T13" fmla="*/ 60 h 173"/>
                <a:gd name="T14" fmla="*/ 23 w 142"/>
                <a:gd name="T15" fmla="*/ 117 h 173"/>
                <a:gd name="T16" fmla="*/ 35 w 142"/>
                <a:gd name="T17" fmla="*/ 104 h 173"/>
                <a:gd name="T18" fmla="*/ 23 w 142"/>
                <a:gd name="T19" fmla="*/ 117 h 173"/>
                <a:gd name="T20" fmla="*/ 119 w 142"/>
                <a:gd name="T21" fmla="*/ 139 h 173"/>
                <a:gd name="T22" fmla="*/ 44 w 142"/>
                <a:gd name="T23" fmla="*/ 132 h 173"/>
                <a:gd name="T24" fmla="*/ 44 w 142"/>
                <a:gd name="T25" fmla="*/ 73 h 173"/>
                <a:gd name="T26" fmla="*/ 119 w 142"/>
                <a:gd name="T27" fmla="*/ 65 h 173"/>
                <a:gd name="T28" fmla="*/ 44 w 142"/>
                <a:gd name="T29" fmla="*/ 73 h 173"/>
                <a:gd name="T30" fmla="*/ 119 w 142"/>
                <a:gd name="T31" fmla="*/ 95 h 173"/>
                <a:gd name="T32" fmla="*/ 44 w 142"/>
                <a:gd name="T33" fmla="*/ 88 h 173"/>
                <a:gd name="T34" fmla="*/ 44 w 142"/>
                <a:gd name="T35" fmla="*/ 117 h 173"/>
                <a:gd name="T36" fmla="*/ 119 w 142"/>
                <a:gd name="T37" fmla="*/ 110 h 173"/>
                <a:gd name="T38" fmla="*/ 44 w 142"/>
                <a:gd name="T39" fmla="*/ 117 h 173"/>
                <a:gd name="T40" fmla="*/ 142 w 142"/>
                <a:gd name="T41" fmla="*/ 164 h 173"/>
                <a:gd name="T42" fmla="*/ 9 w 142"/>
                <a:gd name="T43" fmla="*/ 173 h 173"/>
                <a:gd name="T44" fmla="*/ 0 w 142"/>
                <a:gd name="T45" fmla="*/ 9 h 173"/>
                <a:gd name="T46" fmla="*/ 97 w 142"/>
                <a:gd name="T47" fmla="*/ 0 h 173"/>
                <a:gd name="T48" fmla="*/ 101 w 142"/>
                <a:gd name="T49" fmla="*/ 2 h 173"/>
                <a:gd name="T50" fmla="*/ 141 w 142"/>
                <a:gd name="T51" fmla="*/ 44 h 173"/>
                <a:gd name="T52" fmla="*/ 103 w 142"/>
                <a:gd name="T53" fmla="*/ 36 h 173"/>
                <a:gd name="T54" fmla="*/ 124 w 142"/>
                <a:gd name="T55" fmla="*/ 39 h 173"/>
                <a:gd name="T56" fmla="*/ 103 w 142"/>
                <a:gd name="T57" fmla="*/ 36 h 173"/>
                <a:gd name="T58" fmla="*/ 106 w 142"/>
                <a:gd name="T59" fmla="*/ 50 h 173"/>
                <a:gd name="T60" fmla="*/ 92 w 142"/>
                <a:gd name="T61" fmla="*/ 11 h 173"/>
                <a:gd name="T62" fmla="*/ 11 w 142"/>
                <a:gd name="T63" fmla="*/ 162 h 173"/>
                <a:gd name="T64" fmla="*/ 131 w 142"/>
                <a:gd name="T65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73">
                  <a:moveTo>
                    <a:pt x="23" y="82"/>
                  </a:moveTo>
                  <a:cubicBezTo>
                    <a:pt x="35" y="82"/>
                    <a:pt x="35" y="82"/>
                    <a:pt x="35" y="82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23" y="95"/>
                    <a:pt x="23" y="95"/>
                    <a:pt x="23" y="95"/>
                  </a:cubicBezTo>
                  <a:lnTo>
                    <a:pt x="23" y="82"/>
                  </a:lnTo>
                  <a:close/>
                  <a:moveTo>
                    <a:pt x="23" y="139"/>
                  </a:moveTo>
                  <a:cubicBezTo>
                    <a:pt x="35" y="139"/>
                    <a:pt x="35" y="139"/>
                    <a:pt x="35" y="139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23" y="139"/>
                  </a:lnTo>
                  <a:close/>
                  <a:moveTo>
                    <a:pt x="23" y="73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23" y="60"/>
                    <a:pt x="23" y="60"/>
                    <a:pt x="23" y="60"/>
                  </a:cubicBezTo>
                  <a:lnTo>
                    <a:pt x="23" y="73"/>
                  </a:lnTo>
                  <a:close/>
                  <a:moveTo>
                    <a:pt x="23" y="117"/>
                  </a:moveTo>
                  <a:cubicBezTo>
                    <a:pt x="35" y="117"/>
                    <a:pt x="35" y="117"/>
                    <a:pt x="35" y="117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23" y="117"/>
                  </a:lnTo>
                  <a:close/>
                  <a:moveTo>
                    <a:pt x="44" y="139"/>
                  </a:moveTo>
                  <a:cubicBezTo>
                    <a:pt x="119" y="139"/>
                    <a:pt x="119" y="139"/>
                    <a:pt x="119" y="139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44" y="132"/>
                    <a:pt x="44" y="132"/>
                    <a:pt x="44" y="132"/>
                  </a:cubicBezTo>
                  <a:lnTo>
                    <a:pt x="44" y="139"/>
                  </a:lnTo>
                  <a:close/>
                  <a:moveTo>
                    <a:pt x="44" y="73"/>
                  </a:moveTo>
                  <a:cubicBezTo>
                    <a:pt x="119" y="73"/>
                    <a:pt x="119" y="73"/>
                    <a:pt x="119" y="73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44" y="65"/>
                    <a:pt x="44" y="65"/>
                    <a:pt x="44" y="65"/>
                  </a:cubicBezTo>
                  <a:lnTo>
                    <a:pt x="44" y="73"/>
                  </a:lnTo>
                  <a:close/>
                  <a:moveTo>
                    <a:pt x="44" y="95"/>
                  </a:moveTo>
                  <a:cubicBezTo>
                    <a:pt x="119" y="95"/>
                    <a:pt x="119" y="95"/>
                    <a:pt x="119" y="95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44" y="95"/>
                  </a:lnTo>
                  <a:close/>
                  <a:moveTo>
                    <a:pt x="44" y="117"/>
                  </a:moveTo>
                  <a:cubicBezTo>
                    <a:pt x="119" y="117"/>
                    <a:pt x="119" y="117"/>
                    <a:pt x="119" y="117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44" y="110"/>
                    <a:pt x="44" y="110"/>
                    <a:pt x="44" y="110"/>
                  </a:cubicBezTo>
                  <a:lnTo>
                    <a:pt x="44" y="117"/>
                  </a:lnTo>
                  <a:close/>
                  <a:moveTo>
                    <a:pt x="142" y="44"/>
                  </a:moveTo>
                  <a:cubicBezTo>
                    <a:pt x="142" y="164"/>
                    <a:pt x="142" y="164"/>
                    <a:pt x="142" y="164"/>
                  </a:cubicBezTo>
                  <a:cubicBezTo>
                    <a:pt x="142" y="169"/>
                    <a:pt x="137" y="173"/>
                    <a:pt x="133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4" y="173"/>
                    <a:pt x="0" y="169"/>
                    <a:pt x="0" y="16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0" y="1"/>
                    <a:pt x="101" y="2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1" y="41"/>
                    <a:pt x="141" y="42"/>
                    <a:pt x="141" y="44"/>
                  </a:cubicBezTo>
                  <a:cubicBezTo>
                    <a:pt x="142" y="44"/>
                    <a:pt x="142" y="44"/>
                    <a:pt x="142" y="44"/>
                  </a:cubicBezTo>
                  <a:moveTo>
                    <a:pt x="103" y="36"/>
                  </a:moveTo>
                  <a:cubicBezTo>
                    <a:pt x="103" y="38"/>
                    <a:pt x="104" y="39"/>
                    <a:pt x="106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36"/>
                  </a:lnTo>
                  <a:close/>
                  <a:moveTo>
                    <a:pt x="131" y="50"/>
                  </a:moveTo>
                  <a:cubicBezTo>
                    <a:pt x="106" y="50"/>
                    <a:pt x="106" y="50"/>
                    <a:pt x="106" y="50"/>
                  </a:cubicBezTo>
                  <a:cubicBezTo>
                    <a:pt x="98" y="50"/>
                    <a:pt x="92" y="44"/>
                    <a:pt x="92" y="36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131" y="50"/>
                  </a:ln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25930F3-6831-4E03-8101-4CE9920FB3B4}"/>
              </a:ext>
            </a:extLst>
          </p:cNvPr>
          <p:cNvGrpSpPr/>
          <p:nvPr/>
        </p:nvGrpSpPr>
        <p:grpSpPr>
          <a:xfrm>
            <a:off x="1107145" y="6439249"/>
            <a:ext cx="372669" cy="382859"/>
            <a:chOff x="1170523" y="1514475"/>
            <a:chExt cx="372669" cy="382859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89D8718D-ED5A-4F1B-9A43-27B3F155331B}"/>
                </a:ext>
              </a:extLst>
            </p:cNvPr>
            <p:cNvSpPr/>
            <p:nvPr/>
          </p:nvSpPr>
          <p:spPr>
            <a:xfrm>
              <a:off x="1170523" y="1514475"/>
              <a:ext cx="365760" cy="365760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24">
              <a:extLst>
                <a:ext uri="{FF2B5EF4-FFF2-40B4-BE49-F238E27FC236}">
                  <a16:creationId xmlns:a16="http://schemas.microsoft.com/office/drawing/2014/main" id="{91A34951-7A53-43E1-A815-4B2E5C4F7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432" y="1531574"/>
              <a:ext cx="365760" cy="365760"/>
            </a:xfrm>
            <a:custGeom>
              <a:avLst/>
              <a:gdLst>
                <a:gd name="T0" fmla="*/ 175 w 180"/>
                <a:gd name="T1" fmla="*/ 56 h 178"/>
                <a:gd name="T2" fmla="*/ 123 w 180"/>
                <a:gd name="T3" fmla="*/ 3 h 178"/>
                <a:gd name="T4" fmla="*/ 115 w 180"/>
                <a:gd name="T5" fmla="*/ 0 h 178"/>
                <a:gd name="T6" fmla="*/ 107 w 180"/>
                <a:gd name="T7" fmla="*/ 3 h 178"/>
                <a:gd name="T8" fmla="*/ 107 w 180"/>
                <a:gd name="T9" fmla="*/ 4 h 178"/>
                <a:gd name="T10" fmla="*/ 103 w 180"/>
                <a:gd name="T11" fmla="*/ 12 h 178"/>
                <a:gd name="T12" fmla="*/ 107 w 180"/>
                <a:gd name="T13" fmla="*/ 19 h 178"/>
                <a:gd name="T14" fmla="*/ 109 w 180"/>
                <a:gd name="T15" fmla="*/ 21 h 178"/>
                <a:gd name="T16" fmla="*/ 52 w 180"/>
                <a:gd name="T17" fmla="*/ 67 h 178"/>
                <a:gd name="T18" fmla="*/ 49 w 180"/>
                <a:gd name="T19" fmla="*/ 63 h 178"/>
                <a:gd name="T20" fmla="*/ 41 w 180"/>
                <a:gd name="T21" fmla="*/ 60 h 178"/>
                <a:gd name="T22" fmla="*/ 33 w 180"/>
                <a:gd name="T23" fmla="*/ 63 h 178"/>
                <a:gd name="T24" fmla="*/ 33 w 180"/>
                <a:gd name="T25" fmla="*/ 64 h 178"/>
                <a:gd name="T26" fmla="*/ 33 w 180"/>
                <a:gd name="T27" fmla="*/ 79 h 178"/>
                <a:gd name="T28" fmla="*/ 62 w 180"/>
                <a:gd name="T29" fmla="*/ 108 h 178"/>
                <a:gd name="T30" fmla="*/ 3 w 180"/>
                <a:gd name="T31" fmla="*/ 167 h 178"/>
                <a:gd name="T32" fmla="*/ 3 w 180"/>
                <a:gd name="T33" fmla="*/ 176 h 178"/>
                <a:gd name="T34" fmla="*/ 7 w 180"/>
                <a:gd name="T35" fmla="*/ 178 h 178"/>
                <a:gd name="T36" fmla="*/ 11 w 180"/>
                <a:gd name="T37" fmla="*/ 176 h 178"/>
                <a:gd name="T38" fmla="*/ 70 w 180"/>
                <a:gd name="T39" fmla="*/ 117 h 178"/>
                <a:gd name="T40" fmla="*/ 99 w 180"/>
                <a:gd name="T41" fmla="*/ 146 h 178"/>
                <a:gd name="T42" fmla="*/ 107 w 180"/>
                <a:gd name="T43" fmla="*/ 149 h 178"/>
                <a:gd name="T44" fmla="*/ 115 w 180"/>
                <a:gd name="T45" fmla="*/ 146 h 178"/>
                <a:gd name="T46" fmla="*/ 115 w 180"/>
                <a:gd name="T47" fmla="*/ 145 h 178"/>
                <a:gd name="T48" fmla="*/ 115 w 180"/>
                <a:gd name="T49" fmla="*/ 130 h 178"/>
                <a:gd name="T50" fmla="*/ 112 w 180"/>
                <a:gd name="T51" fmla="*/ 126 h 178"/>
                <a:gd name="T52" fmla="*/ 157 w 180"/>
                <a:gd name="T53" fmla="*/ 70 h 178"/>
                <a:gd name="T54" fmla="*/ 159 w 180"/>
                <a:gd name="T55" fmla="*/ 72 h 178"/>
                <a:gd name="T56" fmla="*/ 167 w 180"/>
                <a:gd name="T57" fmla="*/ 75 h 178"/>
                <a:gd name="T58" fmla="*/ 175 w 180"/>
                <a:gd name="T59" fmla="*/ 72 h 178"/>
                <a:gd name="T60" fmla="*/ 175 w 180"/>
                <a:gd name="T61" fmla="*/ 71 h 178"/>
                <a:gd name="T62" fmla="*/ 175 w 180"/>
                <a:gd name="T63" fmla="*/ 56 h 178"/>
                <a:gd name="T64" fmla="*/ 113 w 180"/>
                <a:gd name="T65" fmla="*/ 137 h 178"/>
                <a:gd name="T66" fmla="*/ 111 w 180"/>
                <a:gd name="T67" fmla="*/ 141 h 178"/>
                <a:gd name="T68" fmla="*/ 110 w 180"/>
                <a:gd name="T69" fmla="*/ 142 h 178"/>
                <a:gd name="T70" fmla="*/ 103 w 180"/>
                <a:gd name="T71" fmla="*/ 142 h 178"/>
                <a:gd name="T72" fmla="*/ 37 w 180"/>
                <a:gd name="T73" fmla="*/ 75 h 178"/>
                <a:gd name="T74" fmla="*/ 35 w 180"/>
                <a:gd name="T75" fmla="*/ 72 h 178"/>
                <a:gd name="T76" fmla="*/ 37 w 180"/>
                <a:gd name="T77" fmla="*/ 68 h 178"/>
                <a:gd name="T78" fmla="*/ 38 w 180"/>
                <a:gd name="T79" fmla="*/ 67 h 178"/>
                <a:gd name="T80" fmla="*/ 41 w 180"/>
                <a:gd name="T81" fmla="*/ 66 h 178"/>
                <a:gd name="T82" fmla="*/ 45 w 180"/>
                <a:gd name="T83" fmla="*/ 67 h 178"/>
                <a:gd name="T84" fmla="*/ 49 w 180"/>
                <a:gd name="T85" fmla="*/ 72 h 178"/>
                <a:gd name="T86" fmla="*/ 107 w 180"/>
                <a:gd name="T87" fmla="*/ 129 h 178"/>
                <a:gd name="T88" fmla="*/ 111 w 180"/>
                <a:gd name="T89" fmla="*/ 134 h 178"/>
                <a:gd name="T90" fmla="*/ 113 w 180"/>
                <a:gd name="T91" fmla="*/ 137 h 178"/>
                <a:gd name="T92" fmla="*/ 106 w 180"/>
                <a:gd name="T93" fmla="*/ 123 h 178"/>
                <a:gd name="T94" fmla="*/ 55 w 180"/>
                <a:gd name="T95" fmla="*/ 72 h 178"/>
                <a:gd name="T96" fmla="*/ 114 w 180"/>
                <a:gd name="T97" fmla="*/ 24 h 178"/>
                <a:gd name="T98" fmla="*/ 154 w 180"/>
                <a:gd name="T99" fmla="*/ 64 h 178"/>
                <a:gd name="T100" fmla="*/ 106 w 180"/>
                <a:gd name="T101" fmla="*/ 123 h 178"/>
                <a:gd name="T102" fmla="*/ 171 w 180"/>
                <a:gd name="T103" fmla="*/ 67 h 178"/>
                <a:gd name="T104" fmla="*/ 170 w 180"/>
                <a:gd name="T105" fmla="*/ 68 h 178"/>
                <a:gd name="T106" fmla="*/ 163 w 180"/>
                <a:gd name="T107" fmla="*/ 68 h 178"/>
                <a:gd name="T108" fmla="*/ 111 w 180"/>
                <a:gd name="T109" fmla="*/ 15 h 178"/>
                <a:gd name="T110" fmla="*/ 109 w 180"/>
                <a:gd name="T111" fmla="*/ 12 h 178"/>
                <a:gd name="T112" fmla="*/ 111 w 180"/>
                <a:gd name="T113" fmla="*/ 8 h 178"/>
                <a:gd name="T114" fmla="*/ 112 w 180"/>
                <a:gd name="T115" fmla="*/ 7 h 178"/>
                <a:gd name="T116" fmla="*/ 115 w 180"/>
                <a:gd name="T117" fmla="*/ 6 h 178"/>
                <a:gd name="T118" fmla="*/ 119 w 180"/>
                <a:gd name="T119" fmla="*/ 7 h 178"/>
                <a:gd name="T120" fmla="*/ 171 w 180"/>
                <a:gd name="T121" fmla="*/ 60 h 178"/>
                <a:gd name="T122" fmla="*/ 173 w 180"/>
                <a:gd name="T123" fmla="*/ 63 h 178"/>
                <a:gd name="T124" fmla="*/ 171 w 180"/>
                <a:gd name="T125" fmla="*/ 6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178">
                  <a:moveTo>
                    <a:pt x="175" y="56"/>
                  </a:moveTo>
                  <a:cubicBezTo>
                    <a:pt x="123" y="3"/>
                    <a:pt x="123" y="3"/>
                    <a:pt x="123" y="3"/>
                  </a:cubicBezTo>
                  <a:cubicBezTo>
                    <a:pt x="121" y="1"/>
                    <a:pt x="118" y="0"/>
                    <a:pt x="115" y="0"/>
                  </a:cubicBezTo>
                  <a:cubicBezTo>
                    <a:pt x="112" y="0"/>
                    <a:pt x="110" y="1"/>
                    <a:pt x="107" y="3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5" y="6"/>
                    <a:pt x="103" y="9"/>
                    <a:pt x="103" y="12"/>
                  </a:cubicBezTo>
                  <a:cubicBezTo>
                    <a:pt x="103" y="15"/>
                    <a:pt x="105" y="17"/>
                    <a:pt x="107" y="19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61"/>
                    <a:pt x="44" y="60"/>
                    <a:pt x="41" y="60"/>
                  </a:cubicBezTo>
                  <a:cubicBezTo>
                    <a:pt x="38" y="60"/>
                    <a:pt x="36" y="61"/>
                    <a:pt x="33" y="63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28" y="68"/>
                    <a:pt x="28" y="75"/>
                    <a:pt x="33" y="79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0" y="170"/>
                    <a:pt x="0" y="174"/>
                    <a:pt x="3" y="176"/>
                  </a:cubicBezTo>
                  <a:cubicBezTo>
                    <a:pt x="4" y="177"/>
                    <a:pt x="5" y="178"/>
                    <a:pt x="7" y="178"/>
                  </a:cubicBezTo>
                  <a:cubicBezTo>
                    <a:pt x="8" y="178"/>
                    <a:pt x="10" y="177"/>
                    <a:pt x="11" y="176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99" y="146"/>
                    <a:pt x="99" y="146"/>
                    <a:pt x="99" y="146"/>
                  </a:cubicBezTo>
                  <a:cubicBezTo>
                    <a:pt x="101" y="148"/>
                    <a:pt x="104" y="149"/>
                    <a:pt x="107" y="149"/>
                  </a:cubicBezTo>
                  <a:cubicBezTo>
                    <a:pt x="110" y="149"/>
                    <a:pt x="112" y="148"/>
                    <a:pt x="115" y="146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20" y="141"/>
                    <a:pt x="120" y="134"/>
                    <a:pt x="115" y="130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61" y="74"/>
                    <a:pt x="164" y="75"/>
                    <a:pt x="167" y="75"/>
                  </a:cubicBezTo>
                  <a:cubicBezTo>
                    <a:pt x="170" y="75"/>
                    <a:pt x="173" y="74"/>
                    <a:pt x="175" y="72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80" y="67"/>
                    <a:pt x="180" y="60"/>
                    <a:pt x="175" y="56"/>
                  </a:cubicBezTo>
                  <a:close/>
                  <a:moveTo>
                    <a:pt x="113" y="137"/>
                  </a:moveTo>
                  <a:cubicBezTo>
                    <a:pt x="113" y="139"/>
                    <a:pt x="112" y="140"/>
                    <a:pt x="111" y="141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08" y="143"/>
                    <a:pt x="105" y="143"/>
                    <a:pt x="103" y="142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6" y="74"/>
                    <a:pt x="35" y="73"/>
                    <a:pt x="35" y="72"/>
                  </a:cubicBezTo>
                  <a:cubicBezTo>
                    <a:pt x="35" y="70"/>
                    <a:pt x="36" y="69"/>
                    <a:pt x="37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6"/>
                    <a:pt x="40" y="66"/>
                    <a:pt x="41" y="66"/>
                  </a:cubicBezTo>
                  <a:cubicBezTo>
                    <a:pt x="43" y="66"/>
                    <a:pt x="44" y="66"/>
                    <a:pt x="45" y="67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11" y="134"/>
                    <a:pt x="111" y="134"/>
                    <a:pt x="111" y="134"/>
                  </a:cubicBezTo>
                  <a:cubicBezTo>
                    <a:pt x="112" y="135"/>
                    <a:pt x="113" y="136"/>
                    <a:pt x="113" y="137"/>
                  </a:cubicBezTo>
                  <a:close/>
                  <a:moveTo>
                    <a:pt x="106" y="123"/>
                  </a:moveTo>
                  <a:cubicBezTo>
                    <a:pt x="55" y="72"/>
                    <a:pt x="55" y="72"/>
                    <a:pt x="55" y="7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54" y="64"/>
                    <a:pt x="154" y="64"/>
                    <a:pt x="154" y="64"/>
                  </a:cubicBezTo>
                  <a:lnTo>
                    <a:pt x="106" y="123"/>
                  </a:lnTo>
                  <a:close/>
                  <a:moveTo>
                    <a:pt x="171" y="67"/>
                  </a:moveTo>
                  <a:cubicBezTo>
                    <a:pt x="170" y="68"/>
                    <a:pt x="170" y="68"/>
                    <a:pt x="170" y="68"/>
                  </a:cubicBezTo>
                  <a:cubicBezTo>
                    <a:pt x="169" y="69"/>
                    <a:pt x="165" y="69"/>
                    <a:pt x="163" y="68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0" y="14"/>
                    <a:pt x="109" y="13"/>
                    <a:pt x="109" y="12"/>
                  </a:cubicBezTo>
                  <a:cubicBezTo>
                    <a:pt x="109" y="10"/>
                    <a:pt x="110" y="9"/>
                    <a:pt x="111" y="8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6"/>
                    <a:pt x="114" y="6"/>
                    <a:pt x="115" y="6"/>
                  </a:cubicBezTo>
                  <a:cubicBezTo>
                    <a:pt x="117" y="6"/>
                    <a:pt x="118" y="6"/>
                    <a:pt x="119" y="7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2" y="61"/>
                    <a:pt x="173" y="62"/>
                    <a:pt x="173" y="63"/>
                  </a:cubicBezTo>
                  <a:cubicBezTo>
                    <a:pt x="173" y="65"/>
                    <a:pt x="172" y="66"/>
                    <a:pt x="171" y="67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C7BBB3E1-8844-4481-AF4D-8B63D3A479AB}"/>
              </a:ext>
            </a:extLst>
          </p:cNvPr>
          <p:cNvSpPr txBox="1"/>
          <p:nvPr/>
        </p:nvSpPr>
        <p:spPr>
          <a:xfrm>
            <a:off x="11209587" y="6488668"/>
            <a:ext cx="58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Sultan Adan" panose="00000400000000000000" pitchFamily="2" charset="-78"/>
              </a:rPr>
              <a:t>5</a:t>
            </a:r>
            <a:endParaRPr lang="en-US" dirty="0">
              <a:cs typeface="Sultan Ada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57BF1D-F986-4504-B6D9-53313C01D07F}"/>
              </a:ext>
            </a:extLst>
          </p:cNvPr>
          <p:cNvSpPr txBox="1"/>
          <p:nvPr/>
        </p:nvSpPr>
        <p:spPr>
          <a:xfrm>
            <a:off x="4700803" y="82372"/>
            <a:ext cx="2648211" cy="608525"/>
          </a:xfrm>
          <a:prstGeom prst="rect">
            <a:avLst/>
          </a:prstGeom>
          <a:solidFill>
            <a:srgbClr val="FFAE00"/>
          </a:solidFill>
        </p:spPr>
        <p:txBody>
          <a:bodyPr wrap="none" lIns="54000" tIns="27000" rIns="54000" bIns="27000" rtlCol="0" anchor="b">
            <a:spAutoFit/>
          </a:bodyPr>
          <a:lstStyle>
            <a:defPPr>
              <a:defRPr lang="en-US"/>
            </a:defPPr>
            <a:lvl1pPr marR="0" lvl="0" indent="0" algn="ctr" defTabSz="685800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Sans" panose="02040503050201020203" pitchFamily="18" charset="-78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شتابدهنده آبان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3538" y="890041"/>
            <a:ext cx="6213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ahel" panose="020B0603030804020204" pitchFamily="34" charset="-78"/>
                <a:cs typeface="B Nazanin" panose="00000400000000000000" pitchFamily="2" charset="-78"/>
              </a:rPr>
              <a:t>آغاز فعالیت: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hel" panose="020B0603030804020204" pitchFamily="34" charset="-78"/>
                <a:cs typeface="B Nazanin" panose="00000400000000000000" pitchFamily="2" charset="-78"/>
              </a:rPr>
              <a:t>شروع فعالیت در سال 95 در</a:t>
            </a:r>
            <a:r>
              <a:rPr kumimoji="0" lang="fa-I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ahel" panose="020B0603030804020204" pitchFamily="34" charset="-78"/>
                <a:cs typeface="B Nazanin" panose="00000400000000000000" pitchFamily="2" charset="-78"/>
              </a:rPr>
              <a:t> زیرمجموعه شرکت آتیه پردازان ظهور شریف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ahel" panose="020B0603030804020204" pitchFamily="34" charset="-78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000" b="1" dirty="0">
                <a:solidFill>
                  <a:srgbClr val="FFC000"/>
                </a:solidFill>
                <a:latin typeface="Sahel" panose="020B0603030804020204" pitchFamily="34" charset="-78"/>
                <a:cs typeface="B Nazanin" panose="00000400000000000000" pitchFamily="2" charset="-78"/>
              </a:rPr>
              <a:t>افتتاح رسمی: </a:t>
            </a:r>
            <a:r>
              <a:rPr lang="fa-IR" sz="2000" b="1" dirty="0">
                <a:latin typeface="Sahel" panose="020B0603030804020204" pitchFamily="34" charset="-78"/>
                <a:cs typeface="B Nazanin" panose="00000400000000000000" pitchFamily="2" charset="-78"/>
              </a:rPr>
              <a:t>سال 1397 با حضور دکتر ستاری</a:t>
            </a:r>
          </a:p>
        </p:txBody>
      </p:sp>
      <p:pic>
        <p:nvPicPr>
          <p:cNvPr id="54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6" t="234" r="33964" b="-234"/>
          <a:stretch/>
        </p:blipFill>
        <p:spPr>
          <a:xfrm>
            <a:off x="6847773" y="833422"/>
            <a:ext cx="5305139" cy="599940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8" y="2213480"/>
            <a:ext cx="6858077" cy="46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>
            <a:extLst>
              <a:ext uri="{FF2B5EF4-FFF2-40B4-BE49-F238E27FC236}">
                <a16:creationId xmlns:a16="http://schemas.microsoft.com/office/drawing/2014/main" id="{03089AFF-876A-4408-ABEF-C08F9B04184A}"/>
              </a:ext>
            </a:extLst>
          </p:cNvPr>
          <p:cNvSpPr/>
          <p:nvPr/>
        </p:nvSpPr>
        <p:spPr>
          <a:xfrm>
            <a:off x="0" y="6384218"/>
            <a:ext cx="12091916" cy="459761"/>
          </a:xfrm>
          <a:prstGeom prst="rect">
            <a:avLst/>
          </a:prstGeom>
          <a:solidFill>
            <a:srgbClr val="FFAE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Parallelogram 186">
            <a:extLst>
              <a:ext uri="{FF2B5EF4-FFF2-40B4-BE49-F238E27FC236}">
                <a16:creationId xmlns:a16="http://schemas.microsoft.com/office/drawing/2014/main" id="{FD034053-1797-43E9-9BCF-0B50864A6AB4}"/>
              </a:ext>
            </a:extLst>
          </p:cNvPr>
          <p:cNvSpPr/>
          <p:nvPr/>
        </p:nvSpPr>
        <p:spPr>
          <a:xfrm>
            <a:off x="243030" y="6399518"/>
            <a:ext cx="2183641" cy="466344"/>
          </a:xfrm>
          <a:prstGeom prst="parallelogram">
            <a:avLst>
              <a:gd name="adj" fmla="val 42559"/>
            </a:avLst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E00A76B-5014-4AA3-B2B2-9315F821F2CD}"/>
              </a:ext>
            </a:extLst>
          </p:cNvPr>
          <p:cNvGrpSpPr/>
          <p:nvPr/>
        </p:nvGrpSpPr>
        <p:grpSpPr>
          <a:xfrm>
            <a:off x="105342" y="6456348"/>
            <a:ext cx="365760" cy="376478"/>
            <a:chOff x="278212" y="2623166"/>
            <a:chExt cx="365760" cy="37647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B48A104-61B8-4E19-BB17-DEBCE10FC94E}"/>
                </a:ext>
              </a:extLst>
            </p:cNvPr>
            <p:cNvSpPr/>
            <p:nvPr/>
          </p:nvSpPr>
          <p:spPr>
            <a:xfrm>
              <a:off x="278212" y="2633884"/>
              <a:ext cx="365760" cy="365760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23">
              <a:extLst>
                <a:ext uri="{FF2B5EF4-FFF2-40B4-BE49-F238E27FC236}">
                  <a16:creationId xmlns:a16="http://schemas.microsoft.com/office/drawing/2014/main" id="{62D6C035-BB6E-49D0-87F2-C2606FA1D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12" y="2623166"/>
              <a:ext cx="365760" cy="365760"/>
            </a:xfrm>
            <a:custGeom>
              <a:avLst/>
              <a:gdLst>
                <a:gd name="T0" fmla="*/ 182 w 196"/>
                <a:gd name="T1" fmla="*/ 73 h 185"/>
                <a:gd name="T2" fmla="*/ 82 w 196"/>
                <a:gd name="T3" fmla="*/ 173 h 185"/>
                <a:gd name="T4" fmla="*/ 51 w 196"/>
                <a:gd name="T5" fmla="*/ 185 h 185"/>
                <a:gd name="T6" fmla="*/ 20 w 196"/>
                <a:gd name="T7" fmla="*/ 173 h 185"/>
                <a:gd name="T8" fmla="*/ 17 w 196"/>
                <a:gd name="T9" fmla="*/ 170 h 185"/>
                <a:gd name="T10" fmla="*/ 17 w 196"/>
                <a:gd name="T11" fmla="*/ 108 h 185"/>
                <a:gd name="T12" fmla="*/ 125 w 196"/>
                <a:gd name="T13" fmla="*/ 0 h 185"/>
                <a:gd name="T14" fmla="*/ 130 w 196"/>
                <a:gd name="T15" fmla="*/ 6 h 185"/>
                <a:gd name="T16" fmla="*/ 23 w 196"/>
                <a:gd name="T17" fmla="*/ 113 h 185"/>
                <a:gd name="T18" fmla="*/ 23 w 196"/>
                <a:gd name="T19" fmla="*/ 164 h 185"/>
                <a:gd name="T20" fmla="*/ 26 w 196"/>
                <a:gd name="T21" fmla="*/ 167 h 185"/>
                <a:gd name="T22" fmla="*/ 51 w 196"/>
                <a:gd name="T23" fmla="*/ 177 h 185"/>
                <a:gd name="T24" fmla="*/ 77 w 196"/>
                <a:gd name="T25" fmla="*/ 167 h 185"/>
                <a:gd name="T26" fmla="*/ 176 w 196"/>
                <a:gd name="T27" fmla="*/ 68 h 185"/>
                <a:gd name="T28" fmla="*/ 176 w 196"/>
                <a:gd name="T29" fmla="*/ 28 h 185"/>
                <a:gd name="T30" fmla="*/ 174 w 196"/>
                <a:gd name="T31" fmla="*/ 26 h 185"/>
                <a:gd name="T32" fmla="*/ 134 w 196"/>
                <a:gd name="T33" fmla="*/ 26 h 185"/>
                <a:gd name="T34" fmla="*/ 52 w 196"/>
                <a:gd name="T35" fmla="*/ 108 h 185"/>
                <a:gd name="T36" fmla="*/ 47 w 196"/>
                <a:gd name="T37" fmla="*/ 120 h 185"/>
                <a:gd name="T38" fmla="*/ 52 w 196"/>
                <a:gd name="T39" fmla="*/ 131 h 185"/>
                <a:gd name="T40" fmla="*/ 57 w 196"/>
                <a:gd name="T41" fmla="*/ 136 h 185"/>
                <a:gd name="T42" fmla="*/ 79 w 196"/>
                <a:gd name="T43" fmla="*/ 136 h 185"/>
                <a:gd name="T44" fmla="*/ 157 w 196"/>
                <a:gd name="T45" fmla="*/ 58 h 185"/>
                <a:gd name="T46" fmla="*/ 163 w 196"/>
                <a:gd name="T47" fmla="*/ 64 h 185"/>
                <a:gd name="T48" fmla="*/ 85 w 196"/>
                <a:gd name="T49" fmla="*/ 142 h 185"/>
                <a:gd name="T50" fmla="*/ 51 w 196"/>
                <a:gd name="T51" fmla="*/ 142 h 185"/>
                <a:gd name="T52" fmla="*/ 46 w 196"/>
                <a:gd name="T53" fmla="*/ 137 h 185"/>
                <a:gd name="T54" fmla="*/ 39 w 196"/>
                <a:gd name="T55" fmla="*/ 120 h 185"/>
                <a:gd name="T56" fmla="*/ 46 w 196"/>
                <a:gd name="T57" fmla="*/ 103 h 185"/>
                <a:gd name="T58" fmla="*/ 129 w 196"/>
                <a:gd name="T59" fmla="*/ 20 h 185"/>
                <a:gd name="T60" fmla="*/ 180 w 196"/>
                <a:gd name="T61" fmla="*/ 20 h 185"/>
                <a:gd name="T62" fmla="*/ 182 w 196"/>
                <a:gd name="T63" fmla="*/ 22 h 185"/>
                <a:gd name="T64" fmla="*/ 182 w 196"/>
                <a:gd name="T6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6" h="185">
                  <a:moveTo>
                    <a:pt x="182" y="73"/>
                  </a:moveTo>
                  <a:cubicBezTo>
                    <a:pt x="82" y="173"/>
                    <a:pt x="82" y="173"/>
                    <a:pt x="82" y="173"/>
                  </a:cubicBezTo>
                  <a:cubicBezTo>
                    <a:pt x="74" y="181"/>
                    <a:pt x="63" y="185"/>
                    <a:pt x="51" y="185"/>
                  </a:cubicBezTo>
                  <a:cubicBezTo>
                    <a:pt x="39" y="185"/>
                    <a:pt x="28" y="181"/>
                    <a:pt x="20" y="173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0" y="153"/>
                    <a:pt x="0" y="125"/>
                    <a:pt x="17" y="108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9" y="127"/>
                    <a:pt x="9" y="150"/>
                    <a:pt x="23" y="164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33" y="174"/>
                    <a:pt x="42" y="177"/>
                    <a:pt x="51" y="177"/>
                  </a:cubicBezTo>
                  <a:cubicBezTo>
                    <a:pt x="61" y="177"/>
                    <a:pt x="70" y="174"/>
                    <a:pt x="77" y="167"/>
                  </a:cubicBezTo>
                  <a:cubicBezTo>
                    <a:pt x="176" y="68"/>
                    <a:pt x="176" y="68"/>
                    <a:pt x="176" y="68"/>
                  </a:cubicBezTo>
                  <a:cubicBezTo>
                    <a:pt x="187" y="57"/>
                    <a:pt x="187" y="39"/>
                    <a:pt x="176" y="28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63" y="15"/>
                    <a:pt x="145" y="15"/>
                    <a:pt x="134" y="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49" y="111"/>
                    <a:pt x="47" y="115"/>
                    <a:pt x="47" y="120"/>
                  </a:cubicBezTo>
                  <a:cubicBezTo>
                    <a:pt x="47" y="124"/>
                    <a:pt x="49" y="128"/>
                    <a:pt x="52" y="131"/>
                  </a:cubicBezTo>
                  <a:cubicBezTo>
                    <a:pt x="57" y="136"/>
                    <a:pt x="57" y="136"/>
                    <a:pt x="57" y="136"/>
                  </a:cubicBezTo>
                  <a:cubicBezTo>
                    <a:pt x="63" y="142"/>
                    <a:pt x="73" y="142"/>
                    <a:pt x="79" y="136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76" y="151"/>
                    <a:pt x="61" y="151"/>
                    <a:pt x="51" y="142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42" y="132"/>
                    <a:pt x="39" y="126"/>
                    <a:pt x="39" y="120"/>
                  </a:cubicBezTo>
                  <a:cubicBezTo>
                    <a:pt x="39" y="113"/>
                    <a:pt x="42" y="107"/>
                    <a:pt x="46" y="103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43" y="6"/>
                    <a:pt x="165" y="6"/>
                    <a:pt x="180" y="20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96" y="36"/>
                    <a:pt x="196" y="59"/>
                    <a:pt x="182" y="73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600A4BD-BAF7-4F51-A611-7FC2E0654672}"/>
              </a:ext>
            </a:extLst>
          </p:cNvPr>
          <p:cNvGrpSpPr/>
          <p:nvPr/>
        </p:nvGrpSpPr>
        <p:grpSpPr>
          <a:xfrm>
            <a:off x="598787" y="6445630"/>
            <a:ext cx="376913" cy="376478"/>
            <a:chOff x="601322" y="5095105"/>
            <a:chExt cx="376913" cy="376478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670DF28-84DC-4CC3-A4FE-D1297092AA62}"/>
                </a:ext>
              </a:extLst>
            </p:cNvPr>
            <p:cNvSpPr/>
            <p:nvPr/>
          </p:nvSpPr>
          <p:spPr>
            <a:xfrm>
              <a:off x="601322" y="5095105"/>
              <a:ext cx="365760" cy="376478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25">
              <a:extLst>
                <a:ext uri="{FF2B5EF4-FFF2-40B4-BE49-F238E27FC236}">
                  <a16:creationId xmlns:a16="http://schemas.microsoft.com/office/drawing/2014/main" id="{BAD9986D-621B-4646-95CF-7ECE9CB49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475" y="5105823"/>
              <a:ext cx="365760" cy="365760"/>
            </a:xfrm>
            <a:custGeom>
              <a:avLst/>
              <a:gdLst>
                <a:gd name="T0" fmla="*/ 35 w 142"/>
                <a:gd name="T1" fmla="*/ 82 h 173"/>
                <a:gd name="T2" fmla="*/ 23 w 142"/>
                <a:gd name="T3" fmla="*/ 95 h 173"/>
                <a:gd name="T4" fmla="*/ 23 w 142"/>
                <a:gd name="T5" fmla="*/ 139 h 173"/>
                <a:gd name="T6" fmla="*/ 35 w 142"/>
                <a:gd name="T7" fmla="*/ 127 h 173"/>
                <a:gd name="T8" fmla="*/ 23 w 142"/>
                <a:gd name="T9" fmla="*/ 139 h 173"/>
                <a:gd name="T10" fmla="*/ 35 w 142"/>
                <a:gd name="T11" fmla="*/ 73 h 173"/>
                <a:gd name="T12" fmla="*/ 23 w 142"/>
                <a:gd name="T13" fmla="*/ 60 h 173"/>
                <a:gd name="T14" fmla="*/ 23 w 142"/>
                <a:gd name="T15" fmla="*/ 117 h 173"/>
                <a:gd name="T16" fmla="*/ 35 w 142"/>
                <a:gd name="T17" fmla="*/ 104 h 173"/>
                <a:gd name="T18" fmla="*/ 23 w 142"/>
                <a:gd name="T19" fmla="*/ 117 h 173"/>
                <a:gd name="T20" fmla="*/ 119 w 142"/>
                <a:gd name="T21" fmla="*/ 139 h 173"/>
                <a:gd name="T22" fmla="*/ 44 w 142"/>
                <a:gd name="T23" fmla="*/ 132 h 173"/>
                <a:gd name="T24" fmla="*/ 44 w 142"/>
                <a:gd name="T25" fmla="*/ 73 h 173"/>
                <a:gd name="T26" fmla="*/ 119 w 142"/>
                <a:gd name="T27" fmla="*/ 65 h 173"/>
                <a:gd name="T28" fmla="*/ 44 w 142"/>
                <a:gd name="T29" fmla="*/ 73 h 173"/>
                <a:gd name="T30" fmla="*/ 119 w 142"/>
                <a:gd name="T31" fmla="*/ 95 h 173"/>
                <a:gd name="T32" fmla="*/ 44 w 142"/>
                <a:gd name="T33" fmla="*/ 88 h 173"/>
                <a:gd name="T34" fmla="*/ 44 w 142"/>
                <a:gd name="T35" fmla="*/ 117 h 173"/>
                <a:gd name="T36" fmla="*/ 119 w 142"/>
                <a:gd name="T37" fmla="*/ 110 h 173"/>
                <a:gd name="T38" fmla="*/ 44 w 142"/>
                <a:gd name="T39" fmla="*/ 117 h 173"/>
                <a:gd name="T40" fmla="*/ 142 w 142"/>
                <a:gd name="T41" fmla="*/ 164 h 173"/>
                <a:gd name="T42" fmla="*/ 9 w 142"/>
                <a:gd name="T43" fmla="*/ 173 h 173"/>
                <a:gd name="T44" fmla="*/ 0 w 142"/>
                <a:gd name="T45" fmla="*/ 9 h 173"/>
                <a:gd name="T46" fmla="*/ 97 w 142"/>
                <a:gd name="T47" fmla="*/ 0 h 173"/>
                <a:gd name="T48" fmla="*/ 101 w 142"/>
                <a:gd name="T49" fmla="*/ 2 h 173"/>
                <a:gd name="T50" fmla="*/ 141 w 142"/>
                <a:gd name="T51" fmla="*/ 44 h 173"/>
                <a:gd name="T52" fmla="*/ 103 w 142"/>
                <a:gd name="T53" fmla="*/ 36 h 173"/>
                <a:gd name="T54" fmla="*/ 124 w 142"/>
                <a:gd name="T55" fmla="*/ 39 h 173"/>
                <a:gd name="T56" fmla="*/ 103 w 142"/>
                <a:gd name="T57" fmla="*/ 36 h 173"/>
                <a:gd name="T58" fmla="*/ 106 w 142"/>
                <a:gd name="T59" fmla="*/ 50 h 173"/>
                <a:gd name="T60" fmla="*/ 92 w 142"/>
                <a:gd name="T61" fmla="*/ 11 h 173"/>
                <a:gd name="T62" fmla="*/ 11 w 142"/>
                <a:gd name="T63" fmla="*/ 162 h 173"/>
                <a:gd name="T64" fmla="*/ 131 w 142"/>
                <a:gd name="T65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73">
                  <a:moveTo>
                    <a:pt x="23" y="82"/>
                  </a:moveTo>
                  <a:cubicBezTo>
                    <a:pt x="35" y="82"/>
                    <a:pt x="35" y="82"/>
                    <a:pt x="35" y="82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23" y="95"/>
                    <a:pt x="23" y="95"/>
                    <a:pt x="23" y="95"/>
                  </a:cubicBezTo>
                  <a:lnTo>
                    <a:pt x="23" y="82"/>
                  </a:lnTo>
                  <a:close/>
                  <a:moveTo>
                    <a:pt x="23" y="139"/>
                  </a:moveTo>
                  <a:cubicBezTo>
                    <a:pt x="35" y="139"/>
                    <a:pt x="35" y="139"/>
                    <a:pt x="35" y="139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23" y="127"/>
                    <a:pt x="23" y="127"/>
                    <a:pt x="23" y="127"/>
                  </a:cubicBezTo>
                  <a:lnTo>
                    <a:pt x="23" y="139"/>
                  </a:lnTo>
                  <a:close/>
                  <a:moveTo>
                    <a:pt x="23" y="73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23" y="60"/>
                    <a:pt x="23" y="60"/>
                    <a:pt x="23" y="60"/>
                  </a:cubicBezTo>
                  <a:lnTo>
                    <a:pt x="23" y="73"/>
                  </a:lnTo>
                  <a:close/>
                  <a:moveTo>
                    <a:pt x="23" y="117"/>
                  </a:moveTo>
                  <a:cubicBezTo>
                    <a:pt x="35" y="117"/>
                    <a:pt x="35" y="117"/>
                    <a:pt x="35" y="117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23" y="104"/>
                    <a:pt x="23" y="104"/>
                    <a:pt x="23" y="104"/>
                  </a:cubicBezTo>
                  <a:lnTo>
                    <a:pt x="23" y="117"/>
                  </a:lnTo>
                  <a:close/>
                  <a:moveTo>
                    <a:pt x="44" y="139"/>
                  </a:moveTo>
                  <a:cubicBezTo>
                    <a:pt x="119" y="139"/>
                    <a:pt x="119" y="139"/>
                    <a:pt x="119" y="139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44" y="132"/>
                    <a:pt x="44" y="132"/>
                    <a:pt x="44" y="132"/>
                  </a:cubicBezTo>
                  <a:lnTo>
                    <a:pt x="44" y="139"/>
                  </a:lnTo>
                  <a:close/>
                  <a:moveTo>
                    <a:pt x="44" y="73"/>
                  </a:moveTo>
                  <a:cubicBezTo>
                    <a:pt x="119" y="73"/>
                    <a:pt x="119" y="73"/>
                    <a:pt x="119" y="73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44" y="65"/>
                    <a:pt x="44" y="65"/>
                    <a:pt x="44" y="65"/>
                  </a:cubicBezTo>
                  <a:lnTo>
                    <a:pt x="44" y="73"/>
                  </a:lnTo>
                  <a:close/>
                  <a:moveTo>
                    <a:pt x="44" y="95"/>
                  </a:moveTo>
                  <a:cubicBezTo>
                    <a:pt x="119" y="95"/>
                    <a:pt x="119" y="95"/>
                    <a:pt x="119" y="95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44" y="95"/>
                  </a:lnTo>
                  <a:close/>
                  <a:moveTo>
                    <a:pt x="44" y="117"/>
                  </a:moveTo>
                  <a:cubicBezTo>
                    <a:pt x="119" y="117"/>
                    <a:pt x="119" y="117"/>
                    <a:pt x="119" y="117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44" y="110"/>
                    <a:pt x="44" y="110"/>
                    <a:pt x="44" y="110"/>
                  </a:cubicBezTo>
                  <a:lnTo>
                    <a:pt x="44" y="117"/>
                  </a:lnTo>
                  <a:close/>
                  <a:moveTo>
                    <a:pt x="142" y="44"/>
                  </a:moveTo>
                  <a:cubicBezTo>
                    <a:pt x="142" y="164"/>
                    <a:pt x="142" y="164"/>
                    <a:pt x="142" y="164"/>
                  </a:cubicBezTo>
                  <a:cubicBezTo>
                    <a:pt x="142" y="169"/>
                    <a:pt x="137" y="173"/>
                    <a:pt x="133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4" y="173"/>
                    <a:pt x="0" y="169"/>
                    <a:pt x="0" y="16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9" y="0"/>
                    <a:pt x="100" y="1"/>
                    <a:pt x="101" y="2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1" y="41"/>
                    <a:pt x="141" y="42"/>
                    <a:pt x="141" y="44"/>
                  </a:cubicBezTo>
                  <a:cubicBezTo>
                    <a:pt x="142" y="44"/>
                    <a:pt x="142" y="44"/>
                    <a:pt x="142" y="44"/>
                  </a:cubicBezTo>
                  <a:moveTo>
                    <a:pt x="103" y="36"/>
                  </a:moveTo>
                  <a:cubicBezTo>
                    <a:pt x="103" y="38"/>
                    <a:pt x="104" y="39"/>
                    <a:pt x="106" y="39"/>
                  </a:cubicBezTo>
                  <a:cubicBezTo>
                    <a:pt x="124" y="39"/>
                    <a:pt x="124" y="39"/>
                    <a:pt x="124" y="39"/>
                  </a:cubicBezTo>
                  <a:cubicBezTo>
                    <a:pt x="103" y="18"/>
                    <a:pt x="103" y="18"/>
                    <a:pt x="103" y="18"/>
                  </a:cubicBezTo>
                  <a:lnTo>
                    <a:pt x="103" y="36"/>
                  </a:lnTo>
                  <a:close/>
                  <a:moveTo>
                    <a:pt x="131" y="50"/>
                  </a:moveTo>
                  <a:cubicBezTo>
                    <a:pt x="106" y="50"/>
                    <a:pt x="106" y="50"/>
                    <a:pt x="106" y="50"/>
                  </a:cubicBezTo>
                  <a:cubicBezTo>
                    <a:pt x="98" y="50"/>
                    <a:pt x="92" y="44"/>
                    <a:pt x="92" y="36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131" y="162"/>
                    <a:pt x="131" y="162"/>
                    <a:pt x="131" y="162"/>
                  </a:cubicBezTo>
                  <a:lnTo>
                    <a:pt x="131" y="50"/>
                  </a:ln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25930F3-6831-4E03-8101-4CE9920FB3B4}"/>
              </a:ext>
            </a:extLst>
          </p:cNvPr>
          <p:cNvGrpSpPr/>
          <p:nvPr/>
        </p:nvGrpSpPr>
        <p:grpSpPr>
          <a:xfrm>
            <a:off x="1107145" y="6439249"/>
            <a:ext cx="372669" cy="382859"/>
            <a:chOff x="1170523" y="1514475"/>
            <a:chExt cx="372669" cy="382859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89D8718D-ED5A-4F1B-9A43-27B3F155331B}"/>
                </a:ext>
              </a:extLst>
            </p:cNvPr>
            <p:cNvSpPr/>
            <p:nvPr/>
          </p:nvSpPr>
          <p:spPr>
            <a:xfrm>
              <a:off x="1170523" y="1514475"/>
              <a:ext cx="365760" cy="365760"/>
            </a:xfrm>
            <a:prstGeom prst="rect">
              <a:avLst/>
            </a:prstGeom>
            <a:solidFill>
              <a:srgbClr val="F2F2F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24">
              <a:extLst>
                <a:ext uri="{FF2B5EF4-FFF2-40B4-BE49-F238E27FC236}">
                  <a16:creationId xmlns:a16="http://schemas.microsoft.com/office/drawing/2014/main" id="{91A34951-7A53-43E1-A815-4B2E5C4F7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7432" y="1531574"/>
              <a:ext cx="365760" cy="365760"/>
            </a:xfrm>
            <a:custGeom>
              <a:avLst/>
              <a:gdLst>
                <a:gd name="T0" fmla="*/ 175 w 180"/>
                <a:gd name="T1" fmla="*/ 56 h 178"/>
                <a:gd name="T2" fmla="*/ 123 w 180"/>
                <a:gd name="T3" fmla="*/ 3 h 178"/>
                <a:gd name="T4" fmla="*/ 115 w 180"/>
                <a:gd name="T5" fmla="*/ 0 h 178"/>
                <a:gd name="T6" fmla="*/ 107 w 180"/>
                <a:gd name="T7" fmla="*/ 3 h 178"/>
                <a:gd name="T8" fmla="*/ 107 w 180"/>
                <a:gd name="T9" fmla="*/ 4 h 178"/>
                <a:gd name="T10" fmla="*/ 103 w 180"/>
                <a:gd name="T11" fmla="*/ 12 h 178"/>
                <a:gd name="T12" fmla="*/ 107 w 180"/>
                <a:gd name="T13" fmla="*/ 19 h 178"/>
                <a:gd name="T14" fmla="*/ 109 w 180"/>
                <a:gd name="T15" fmla="*/ 21 h 178"/>
                <a:gd name="T16" fmla="*/ 52 w 180"/>
                <a:gd name="T17" fmla="*/ 67 h 178"/>
                <a:gd name="T18" fmla="*/ 49 w 180"/>
                <a:gd name="T19" fmla="*/ 63 h 178"/>
                <a:gd name="T20" fmla="*/ 41 w 180"/>
                <a:gd name="T21" fmla="*/ 60 h 178"/>
                <a:gd name="T22" fmla="*/ 33 w 180"/>
                <a:gd name="T23" fmla="*/ 63 h 178"/>
                <a:gd name="T24" fmla="*/ 33 w 180"/>
                <a:gd name="T25" fmla="*/ 64 h 178"/>
                <a:gd name="T26" fmla="*/ 33 w 180"/>
                <a:gd name="T27" fmla="*/ 79 h 178"/>
                <a:gd name="T28" fmla="*/ 62 w 180"/>
                <a:gd name="T29" fmla="*/ 108 h 178"/>
                <a:gd name="T30" fmla="*/ 3 w 180"/>
                <a:gd name="T31" fmla="*/ 167 h 178"/>
                <a:gd name="T32" fmla="*/ 3 w 180"/>
                <a:gd name="T33" fmla="*/ 176 h 178"/>
                <a:gd name="T34" fmla="*/ 7 w 180"/>
                <a:gd name="T35" fmla="*/ 178 h 178"/>
                <a:gd name="T36" fmla="*/ 11 w 180"/>
                <a:gd name="T37" fmla="*/ 176 h 178"/>
                <a:gd name="T38" fmla="*/ 70 w 180"/>
                <a:gd name="T39" fmla="*/ 117 h 178"/>
                <a:gd name="T40" fmla="*/ 99 w 180"/>
                <a:gd name="T41" fmla="*/ 146 h 178"/>
                <a:gd name="T42" fmla="*/ 107 w 180"/>
                <a:gd name="T43" fmla="*/ 149 h 178"/>
                <a:gd name="T44" fmla="*/ 115 w 180"/>
                <a:gd name="T45" fmla="*/ 146 h 178"/>
                <a:gd name="T46" fmla="*/ 115 w 180"/>
                <a:gd name="T47" fmla="*/ 145 h 178"/>
                <a:gd name="T48" fmla="*/ 115 w 180"/>
                <a:gd name="T49" fmla="*/ 130 h 178"/>
                <a:gd name="T50" fmla="*/ 112 w 180"/>
                <a:gd name="T51" fmla="*/ 126 h 178"/>
                <a:gd name="T52" fmla="*/ 157 w 180"/>
                <a:gd name="T53" fmla="*/ 70 h 178"/>
                <a:gd name="T54" fmla="*/ 159 w 180"/>
                <a:gd name="T55" fmla="*/ 72 h 178"/>
                <a:gd name="T56" fmla="*/ 167 w 180"/>
                <a:gd name="T57" fmla="*/ 75 h 178"/>
                <a:gd name="T58" fmla="*/ 175 w 180"/>
                <a:gd name="T59" fmla="*/ 72 h 178"/>
                <a:gd name="T60" fmla="*/ 175 w 180"/>
                <a:gd name="T61" fmla="*/ 71 h 178"/>
                <a:gd name="T62" fmla="*/ 175 w 180"/>
                <a:gd name="T63" fmla="*/ 56 h 178"/>
                <a:gd name="T64" fmla="*/ 113 w 180"/>
                <a:gd name="T65" fmla="*/ 137 h 178"/>
                <a:gd name="T66" fmla="*/ 111 w 180"/>
                <a:gd name="T67" fmla="*/ 141 h 178"/>
                <a:gd name="T68" fmla="*/ 110 w 180"/>
                <a:gd name="T69" fmla="*/ 142 h 178"/>
                <a:gd name="T70" fmla="*/ 103 w 180"/>
                <a:gd name="T71" fmla="*/ 142 h 178"/>
                <a:gd name="T72" fmla="*/ 37 w 180"/>
                <a:gd name="T73" fmla="*/ 75 h 178"/>
                <a:gd name="T74" fmla="*/ 35 w 180"/>
                <a:gd name="T75" fmla="*/ 72 h 178"/>
                <a:gd name="T76" fmla="*/ 37 w 180"/>
                <a:gd name="T77" fmla="*/ 68 h 178"/>
                <a:gd name="T78" fmla="*/ 38 w 180"/>
                <a:gd name="T79" fmla="*/ 67 h 178"/>
                <a:gd name="T80" fmla="*/ 41 w 180"/>
                <a:gd name="T81" fmla="*/ 66 h 178"/>
                <a:gd name="T82" fmla="*/ 45 w 180"/>
                <a:gd name="T83" fmla="*/ 67 h 178"/>
                <a:gd name="T84" fmla="*/ 49 w 180"/>
                <a:gd name="T85" fmla="*/ 72 h 178"/>
                <a:gd name="T86" fmla="*/ 107 w 180"/>
                <a:gd name="T87" fmla="*/ 129 h 178"/>
                <a:gd name="T88" fmla="*/ 111 w 180"/>
                <a:gd name="T89" fmla="*/ 134 h 178"/>
                <a:gd name="T90" fmla="*/ 113 w 180"/>
                <a:gd name="T91" fmla="*/ 137 h 178"/>
                <a:gd name="T92" fmla="*/ 106 w 180"/>
                <a:gd name="T93" fmla="*/ 123 h 178"/>
                <a:gd name="T94" fmla="*/ 55 w 180"/>
                <a:gd name="T95" fmla="*/ 72 h 178"/>
                <a:gd name="T96" fmla="*/ 114 w 180"/>
                <a:gd name="T97" fmla="*/ 24 h 178"/>
                <a:gd name="T98" fmla="*/ 154 w 180"/>
                <a:gd name="T99" fmla="*/ 64 h 178"/>
                <a:gd name="T100" fmla="*/ 106 w 180"/>
                <a:gd name="T101" fmla="*/ 123 h 178"/>
                <a:gd name="T102" fmla="*/ 171 w 180"/>
                <a:gd name="T103" fmla="*/ 67 h 178"/>
                <a:gd name="T104" fmla="*/ 170 w 180"/>
                <a:gd name="T105" fmla="*/ 68 h 178"/>
                <a:gd name="T106" fmla="*/ 163 w 180"/>
                <a:gd name="T107" fmla="*/ 68 h 178"/>
                <a:gd name="T108" fmla="*/ 111 w 180"/>
                <a:gd name="T109" fmla="*/ 15 h 178"/>
                <a:gd name="T110" fmla="*/ 109 w 180"/>
                <a:gd name="T111" fmla="*/ 12 h 178"/>
                <a:gd name="T112" fmla="*/ 111 w 180"/>
                <a:gd name="T113" fmla="*/ 8 h 178"/>
                <a:gd name="T114" fmla="*/ 112 w 180"/>
                <a:gd name="T115" fmla="*/ 7 h 178"/>
                <a:gd name="T116" fmla="*/ 115 w 180"/>
                <a:gd name="T117" fmla="*/ 6 h 178"/>
                <a:gd name="T118" fmla="*/ 119 w 180"/>
                <a:gd name="T119" fmla="*/ 7 h 178"/>
                <a:gd name="T120" fmla="*/ 171 w 180"/>
                <a:gd name="T121" fmla="*/ 60 h 178"/>
                <a:gd name="T122" fmla="*/ 173 w 180"/>
                <a:gd name="T123" fmla="*/ 63 h 178"/>
                <a:gd name="T124" fmla="*/ 171 w 180"/>
                <a:gd name="T125" fmla="*/ 6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178">
                  <a:moveTo>
                    <a:pt x="175" y="56"/>
                  </a:moveTo>
                  <a:cubicBezTo>
                    <a:pt x="123" y="3"/>
                    <a:pt x="123" y="3"/>
                    <a:pt x="123" y="3"/>
                  </a:cubicBezTo>
                  <a:cubicBezTo>
                    <a:pt x="121" y="1"/>
                    <a:pt x="118" y="0"/>
                    <a:pt x="115" y="0"/>
                  </a:cubicBezTo>
                  <a:cubicBezTo>
                    <a:pt x="112" y="0"/>
                    <a:pt x="110" y="1"/>
                    <a:pt x="107" y="3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5" y="6"/>
                    <a:pt x="103" y="9"/>
                    <a:pt x="103" y="12"/>
                  </a:cubicBezTo>
                  <a:cubicBezTo>
                    <a:pt x="103" y="15"/>
                    <a:pt x="105" y="17"/>
                    <a:pt x="107" y="19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61"/>
                    <a:pt x="44" y="60"/>
                    <a:pt x="41" y="60"/>
                  </a:cubicBezTo>
                  <a:cubicBezTo>
                    <a:pt x="38" y="60"/>
                    <a:pt x="36" y="61"/>
                    <a:pt x="33" y="63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28" y="68"/>
                    <a:pt x="28" y="75"/>
                    <a:pt x="33" y="79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0" y="170"/>
                    <a:pt x="0" y="174"/>
                    <a:pt x="3" y="176"/>
                  </a:cubicBezTo>
                  <a:cubicBezTo>
                    <a:pt x="4" y="177"/>
                    <a:pt x="5" y="178"/>
                    <a:pt x="7" y="178"/>
                  </a:cubicBezTo>
                  <a:cubicBezTo>
                    <a:pt x="8" y="178"/>
                    <a:pt x="10" y="177"/>
                    <a:pt x="11" y="176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99" y="146"/>
                    <a:pt x="99" y="146"/>
                    <a:pt x="99" y="146"/>
                  </a:cubicBezTo>
                  <a:cubicBezTo>
                    <a:pt x="101" y="148"/>
                    <a:pt x="104" y="149"/>
                    <a:pt x="107" y="149"/>
                  </a:cubicBezTo>
                  <a:cubicBezTo>
                    <a:pt x="110" y="149"/>
                    <a:pt x="112" y="148"/>
                    <a:pt x="115" y="146"/>
                  </a:cubicBezTo>
                  <a:cubicBezTo>
                    <a:pt x="115" y="145"/>
                    <a:pt x="115" y="145"/>
                    <a:pt x="115" y="145"/>
                  </a:cubicBezTo>
                  <a:cubicBezTo>
                    <a:pt x="120" y="141"/>
                    <a:pt x="120" y="134"/>
                    <a:pt x="115" y="130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9" y="72"/>
                    <a:pt x="159" y="72"/>
                    <a:pt x="159" y="72"/>
                  </a:cubicBezTo>
                  <a:cubicBezTo>
                    <a:pt x="161" y="74"/>
                    <a:pt x="164" y="75"/>
                    <a:pt x="167" y="75"/>
                  </a:cubicBezTo>
                  <a:cubicBezTo>
                    <a:pt x="170" y="75"/>
                    <a:pt x="173" y="74"/>
                    <a:pt x="175" y="72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80" y="67"/>
                    <a:pt x="180" y="60"/>
                    <a:pt x="175" y="56"/>
                  </a:cubicBezTo>
                  <a:close/>
                  <a:moveTo>
                    <a:pt x="113" y="137"/>
                  </a:moveTo>
                  <a:cubicBezTo>
                    <a:pt x="113" y="139"/>
                    <a:pt x="112" y="140"/>
                    <a:pt x="111" y="141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08" y="143"/>
                    <a:pt x="105" y="143"/>
                    <a:pt x="103" y="142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6" y="74"/>
                    <a:pt x="35" y="73"/>
                    <a:pt x="35" y="72"/>
                  </a:cubicBezTo>
                  <a:cubicBezTo>
                    <a:pt x="35" y="70"/>
                    <a:pt x="36" y="69"/>
                    <a:pt x="37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9" y="66"/>
                    <a:pt x="40" y="66"/>
                    <a:pt x="41" y="66"/>
                  </a:cubicBezTo>
                  <a:cubicBezTo>
                    <a:pt x="43" y="66"/>
                    <a:pt x="44" y="66"/>
                    <a:pt x="45" y="67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11" y="134"/>
                    <a:pt x="111" y="134"/>
                    <a:pt x="111" y="134"/>
                  </a:cubicBezTo>
                  <a:cubicBezTo>
                    <a:pt x="112" y="135"/>
                    <a:pt x="113" y="136"/>
                    <a:pt x="113" y="137"/>
                  </a:cubicBezTo>
                  <a:close/>
                  <a:moveTo>
                    <a:pt x="106" y="123"/>
                  </a:moveTo>
                  <a:cubicBezTo>
                    <a:pt x="55" y="72"/>
                    <a:pt x="55" y="72"/>
                    <a:pt x="55" y="7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54" y="64"/>
                    <a:pt x="154" y="64"/>
                    <a:pt x="154" y="64"/>
                  </a:cubicBezTo>
                  <a:lnTo>
                    <a:pt x="106" y="123"/>
                  </a:lnTo>
                  <a:close/>
                  <a:moveTo>
                    <a:pt x="171" y="67"/>
                  </a:moveTo>
                  <a:cubicBezTo>
                    <a:pt x="170" y="68"/>
                    <a:pt x="170" y="68"/>
                    <a:pt x="170" y="68"/>
                  </a:cubicBezTo>
                  <a:cubicBezTo>
                    <a:pt x="169" y="69"/>
                    <a:pt x="165" y="69"/>
                    <a:pt x="163" y="68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0" y="14"/>
                    <a:pt x="109" y="13"/>
                    <a:pt x="109" y="12"/>
                  </a:cubicBezTo>
                  <a:cubicBezTo>
                    <a:pt x="109" y="10"/>
                    <a:pt x="110" y="9"/>
                    <a:pt x="111" y="8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6"/>
                    <a:pt x="114" y="6"/>
                    <a:pt x="115" y="6"/>
                  </a:cubicBezTo>
                  <a:cubicBezTo>
                    <a:pt x="117" y="6"/>
                    <a:pt x="118" y="6"/>
                    <a:pt x="119" y="7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2" y="61"/>
                    <a:pt x="173" y="62"/>
                    <a:pt x="173" y="63"/>
                  </a:cubicBezTo>
                  <a:cubicBezTo>
                    <a:pt x="173" y="65"/>
                    <a:pt x="172" y="66"/>
                    <a:pt x="171" y="67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A357BF1D-F986-4504-B6D9-53313C01D07F}"/>
              </a:ext>
            </a:extLst>
          </p:cNvPr>
          <p:cNvSpPr txBox="1"/>
          <p:nvPr/>
        </p:nvSpPr>
        <p:spPr>
          <a:xfrm>
            <a:off x="4245553" y="82372"/>
            <a:ext cx="3558717" cy="608525"/>
          </a:xfrm>
          <a:prstGeom prst="rect">
            <a:avLst/>
          </a:prstGeom>
          <a:solidFill>
            <a:srgbClr val="FFAE00"/>
          </a:solidFill>
        </p:spPr>
        <p:txBody>
          <a:bodyPr wrap="none" lIns="54000" tIns="27000" rIns="54000" bIns="27000" rtlCol="0" anchor="b">
            <a:spAutoFit/>
          </a:bodyPr>
          <a:lstStyle>
            <a:defPPr>
              <a:defRPr lang="en-US"/>
            </a:defPPr>
            <a:lvl1pPr marR="0" lvl="0" indent="0" algn="ctr" defTabSz="685800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Sans" panose="02040503050201020203" pitchFamily="18" charset="-78"/>
                <a:cs typeface="B Titr" panose="00000700000000000000" pitchFamily="2" charset="-78"/>
              </a:defRPr>
            </a:lvl1pPr>
          </a:lstStyle>
          <a:p>
            <a:r>
              <a:rPr lang="fa-IR" dirty="0"/>
              <a:t>چرخه اول شتابدهنده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492621" y="1067462"/>
            <a:ext cx="4599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ahel" panose="020B0603030804020204" pitchFamily="34" charset="-78"/>
                <a:cs typeface="B Nazanin" panose="00000400000000000000" pitchFamily="2" charset="-78"/>
              </a:rPr>
              <a:t>شروع</a:t>
            </a:r>
            <a:r>
              <a:rPr kumimoji="0" lang="fa-IR" sz="2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ahel" panose="020B0603030804020204" pitchFamily="34" charset="-78"/>
                <a:cs typeface="B Nazanin" panose="00000400000000000000" pitchFamily="2" charset="-78"/>
              </a:rPr>
              <a:t> رسمی چرخه اول: </a:t>
            </a:r>
            <a:r>
              <a:rPr lang="fa-IR" sz="2400" dirty="0">
                <a:latin typeface="Sahel" panose="020B0603030804020204" pitchFamily="34" charset="-78"/>
                <a:cs typeface="B Nazanin" panose="00000400000000000000" pitchFamily="2" charset="-78"/>
              </a:rPr>
              <a:t>پاییز 97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sz="2000" b="1" dirty="0">
                <a:solidFill>
                  <a:srgbClr val="FFC000"/>
                </a:solidFill>
                <a:latin typeface="Sahel" panose="020B0603030804020204" pitchFamily="34" charset="-78"/>
                <a:cs typeface="B Nazanin" panose="00000400000000000000" pitchFamily="2" charset="-78"/>
              </a:rPr>
              <a:t>تعداد استارتاپ‌های دوره پیش‌شتابدهی: </a:t>
            </a:r>
            <a:r>
              <a:rPr lang="fa-IR" sz="2400" dirty="0">
                <a:latin typeface="Sahel" panose="020B0603030804020204" pitchFamily="34" charset="-78"/>
                <a:cs typeface="B Nazanin" panose="00000400000000000000" pitchFamily="2" charset="-78"/>
              </a:rPr>
              <a:t>12 تیم</a:t>
            </a:r>
          </a:p>
          <a:p>
            <a:pPr marR="0" lvl="0" indent="0"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ahel" panose="020B0603030804020204" pitchFamily="34" charset="-78"/>
                <a:cs typeface="B Nazanin" panose="00000400000000000000" pitchFamily="2" charset="-78"/>
              </a:rPr>
              <a:t>تعداد استارتاپ‌های دوره شتابدهی: </a:t>
            </a:r>
            <a:r>
              <a:rPr lang="fa-IR" sz="2400" dirty="0">
                <a:latin typeface="Sahel" panose="020B0603030804020204" pitchFamily="34" charset="-78"/>
                <a:cs typeface="B Nazanin" panose="00000400000000000000" pitchFamily="2" charset="-78"/>
              </a:rPr>
              <a:t>7 تیم</a:t>
            </a:r>
            <a:endParaRPr kumimoji="0" lang="fa-IR" sz="2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Sahel" panose="020B0603030804020204" pitchFamily="34" charset="-78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b="1" dirty="0">
              <a:latin typeface="Sahel" panose="020B0603030804020204" pitchFamily="34" charset="-78"/>
              <a:cs typeface="B Nazanin" panose="000004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54A591-9BF1-4310-906B-AD8728429A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8" y="2975957"/>
            <a:ext cx="4094328" cy="324646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987988"/>
              </p:ext>
            </p:extLst>
          </p:nvPr>
        </p:nvGraphicFramePr>
        <p:xfrm>
          <a:off x="288222" y="2083124"/>
          <a:ext cx="6680326" cy="29260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851694">
                  <a:extLst>
                    <a:ext uri="{9D8B030D-6E8A-4147-A177-3AD203B41FA5}">
                      <a16:colId xmlns:a16="http://schemas.microsoft.com/office/drawing/2014/main" val="4053078867"/>
                    </a:ext>
                  </a:extLst>
                </a:gridCol>
                <a:gridCol w="2993260">
                  <a:extLst>
                    <a:ext uri="{9D8B030D-6E8A-4147-A177-3AD203B41FA5}">
                      <a16:colId xmlns:a16="http://schemas.microsoft.com/office/drawing/2014/main" val="2097508370"/>
                    </a:ext>
                  </a:extLst>
                </a:gridCol>
                <a:gridCol w="1835372">
                  <a:extLst>
                    <a:ext uri="{9D8B030D-6E8A-4147-A177-3AD203B41FA5}">
                      <a16:colId xmlns:a16="http://schemas.microsoft.com/office/drawing/2014/main" val="3432141485"/>
                    </a:ext>
                  </a:extLst>
                </a:gridCol>
              </a:tblGrid>
              <a:tr h="316093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 استارتاپ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محصول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سطح فناوری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275417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APCLOR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8269915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XENOD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MMO Anode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787347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Rupture Disk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256325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APBALL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Ballast Water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Treatment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0272670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OXANOD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Wastewater 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667979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NEOXI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Hypochlorite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2740353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Electromagnetic Descaling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9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6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7074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50136" y="3472764"/>
            <a:ext cx="255334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Wastewater Treatment Technologies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9412162" y="3407773"/>
            <a:ext cx="2243026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Desalination Technologies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9678" y="3465349"/>
            <a:ext cx="2432785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Treatment Technologies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4399" y="4614654"/>
            <a:ext cx="2021077" cy="3735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Electrochlorination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40530" y="5134340"/>
            <a:ext cx="1488814" cy="3735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Ballast Water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516351" y="4656795"/>
            <a:ext cx="1820910" cy="3735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EO, ECG &amp; ECF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195549" y="6272000"/>
            <a:ext cx="2268788" cy="3735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Wastewater Recycling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389273" y="5748426"/>
            <a:ext cx="2075064" cy="37356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Membrane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562145" y="5210430"/>
            <a:ext cx="1729321" cy="35792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 Cavitation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9676147" y="4735121"/>
            <a:ext cx="739254" cy="382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0695289" y="4728623"/>
            <a:ext cx="805217" cy="382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0197648" y="5398928"/>
            <a:ext cx="805217" cy="382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281149" y="3465349"/>
            <a:ext cx="2553340" cy="8568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575273" y="4686999"/>
            <a:ext cx="1862862" cy="382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Electrowinning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6790801" y="5366291"/>
            <a:ext cx="1534036" cy="382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Desalter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4990" y="5701603"/>
            <a:ext cx="939891" cy="382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57495" y="6272000"/>
            <a:ext cx="1654882" cy="382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Tower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51110" y="6121989"/>
            <a:ext cx="2511188" cy="38213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production</a:t>
            </a:r>
          </a:p>
        </p:txBody>
      </p:sp>
    </p:spTree>
    <p:extLst>
      <p:ext uri="{BB962C8B-B14F-4D97-AF65-F5344CB8AC3E}">
        <p14:creationId xmlns:p14="http://schemas.microsoft.com/office/powerpoint/2010/main" val="30710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5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2" grpId="0" animBg="1"/>
      <p:bldP spid="113" grpId="0" animBg="1"/>
      <p:bldP spid="114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23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3" y="5899228"/>
            <a:ext cx="4068402" cy="651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15" y="4606119"/>
            <a:ext cx="2251881" cy="2251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18" y="4801975"/>
            <a:ext cx="1627687" cy="205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359" y="5459498"/>
            <a:ext cx="3416641" cy="10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hel" panose="020B0603030804020204" pitchFamily="34" charset="-78"/>
                <a:cs typeface="B Titr" panose="00000700000000000000" pitchFamily="2" charset="-78"/>
              </a:rPr>
              <a:t>استارتاپ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APC</a:t>
            </a:r>
            <a:r>
              <a:rPr lang="en-US" sz="36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1933" y="968990"/>
            <a:ext cx="60186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کسب و کار اصلی: </a:t>
            </a:r>
            <a:r>
              <a:rPr lang="fa-IR" sz="2000" dirty="0">
                <a:cs typeface="B Nazanin" panose="00000400000000000000" pitchFamily="2" charset="-78"/>
              </a:rPr>
              <a:t>طراحی، ساخت و نصب واحدهای الکتروکلریناتور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وضعیت فعلی کسب و کار</a:t>
            </a:r>
            <a:r>
              <a:rPr lang="fa-IR" sz="2000" dirty="0">
                <a:cs typeface="B Nazanin" panose="00000400000000000000" pitchFamily="2" charset="-78"/>
              </a:rPr>
              <a:t>: توانمندی عقد قراردادهای طراحی، ساخت و نصب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(عقد قرارداد فروش بیش از 10 میلیون دلار)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زمان شروع تحقیق و توسعه: </a:t>
            </a:r>
            <a:r>
              <a:rPr lang="fa-IR" sz="2000" dirty="0">
                <a:cs typeface="B Nazanin" panose="00000400000000000000" pitchFamily="2" charset="-78"/>
              </a:rPr>
              <a:t>سال 1395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میزان سرمایه جذب شده: </a:t>
            </a:r>
            <a:r>
              <a:rPr lang="fa-IR" sz="2000" dirty="0">
                <a:cs typeface="B Nazanin" panose="00000400000000000000" pitchFamily="2" charset="-78"/>
              </a:rPr>
              <a:t>400 هزار دلار</a:t>
            </a:r>
          </a:p>
        </p:txBody>
      </p:sp>
      <p:pic>
        <p:nvPicPr>
          <p:cNvPr id="8" name="Picture Placeholder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>
          <a:xfrm flipH="1">
            <a:off x="-1" y="806860"/>
            <a:ext cx="5377219" cy="604923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59355" y="3557766"/>
            <a:ext cx="1473958" cy="776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Electrolyzer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Capacity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42913" y="3557766"/>
            <a:ext cx="1473958" cy="776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Life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926470" y="3557766"/>
            <a:ext cx="1674125" cy="7768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 Conc.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00213" y="4561158"/>
            <a:ext cx="1624084" cy="15831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0.75 to 70 kgCl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731454" y="4561158"/>
            <a:ext cx="1719620" cy="15831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5-9 years for Seawater Sys.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7-10 Years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Brine Sys</a:t>
            </a: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74069" y="4561158"/>
            <a:ext cx="1978925" cy="15831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3000 ppm for Seawater Sys.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8000 ppm for Brine Sys.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66764" y="4334567"/>
            <a:ext cx="95534" cy="2265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529847" y="4334566"/>
            <a:ext cx="95534" cy="2265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715764" y="4334565"/>
            <a:ext cx="95534" cy="2265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4" grpId="0" animBg="1"/>
      <p:bldP spid="15" grpId="0" animBg="1"/>
      <p:bldP spid="16" grpId="0" animBg="1"/>
      <p:bldP spid="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hel" panose="020B0603030804020204" pitchFamily="34" charset="-78"/>
                <a:cs typeface="B Titr" panose="00000700000000000000" pitchFamily="2" charset="-78"/>
              </a:rPr>
              <a:t>استارتاپ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Xenode</a:t>
            </a: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0180" y="846161"/>
            <a:ext cx="43561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کسب و کار اصلی: </a:t>
            </a:r>
            <a:r>
              <a:rPr lang="fa-IR" sz="2000" dirty="0">
                <a:cs typeface="B Nazanin" panose="00000400000000000000" pitchFamily="2" charset="-78"/>
              </a:rPr>
              <a:t>تولید و روکش‌دهی آندهای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MMO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وضعیت فعلی کسب و کار</a:t>
            </a:r>
            <a:r>
              <a:rPr lang="fa-IR" sz="2000" dirty="0">
                <a:cs typeface="B Nazanin" panose="00000400000000000000" pitchFamily="2" charset="-78"/>
              </a:rPr>
              <a:t>: عقد قرارداد فروش بیش از 2 میلیون دلار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زمان شروع تحقیق و توسعه: </a:t>
            </a:r>
            <a:r>
              <a:rPr lang="fa-IR" sz="2000" dirty="0">
                <a:cs typeface="B Nazanin" panose="00000400000000000000" pitchFamily="2" charset="-78"/>
              </a:rPr>
              <a:t>سال 1396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میزان سرمایه جذب شده: </a:t>
            </a:r>
            <a:r>
              <a:rPr lang="fa-IR" sz="2000" dirty="0">
                <a:cs typeface="B Nazanin" panose="00000400000000000000" pitchFamily="2" charset="-78"/>
              </a:rPr>
              <a:t>20 میلیارد ریال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3" r="18159"/>
          <a:stretch/>
        </p:blipFill>
        <p:spPr>
          <a:xfrm>
            <a:off x="0" y="805217"/>
            <a:ext cx="4598928" cy="30570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72" y="846161"/>
            <a:ext cx="2139245" cy="2122510"/>
          </a:xfrm>
          <a:prstGeom prst="ellipse">
            <a:avLst/>
          </a:prstGeom>
          <a:ln w="63500" cap="rnd">
            <a:solidFill>
              <a:srgbClr val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Oval 20"/>
          <p:cNvSpPr/>
          <p:nvPr/>
        </p:nvSpPr>
        <p:spPr>
          <a:xfrm>
            <a:off x="2768872" y="3103516"/>
            <a:ext cx="272955" cy="2866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1" idx="6"/>
            <a:endCxn id="20" idx="2"/>
          </p:cNvCxnSpPr>
          <p:nvPr/>
        </p:nvCxnSpPr>
        <p:spPr>
          <a:xfrm flipV="1">
            <a:off x="3041827" y="1907416"/>
            <a:ext cx="2256645" cy="1339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05" y="3924013"/>
            <a:ext cx="5224872" cy="29060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812" y="3868531"/>
            <a:ext cx="5115943" cy="29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hel" panose="020B0603030804020204" pitchFamily="34" charset="-78"/>
                <a:cs typeface="B Titr" panose="00000700000000000000" pitchFamily="2" charset="-78"/>
              </a:rPr>
              <a:t>استارتاپ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IrRup</a:t>
            </a: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073" y="846161"/>
            <a:ext cx="61022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کسب و کار اصلی: </a:t>
            </a:r>
            <a:r>
              <a:rPr lang="fa-IR" sz="2000" dirty="0">
                <a:cs typeface="B Nazanin" panose="00000400000000000000" pitchFamily="2" charset="-78"/>
              </a:rPr>
              <a:t>ساخت دیسک‌های انفجاری محافظ سیستم‌های تحت فشار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وضعیت فعلی کسب و کار</a:t>
            </a:r>
            <a:r>
              <a:rPr lang="fa-IR" sz="2000" dirty="0">
                <a:cs typeface="B Nazanin" panose="00000400000000000000" pitchFamily="2" charset="-78"/>
              </a:rPr>
              <a:t>: ورود به بازار پتروشیمی‌ها در سال 97، انعقاد بیش از 40 میلیارد ریال قرارداد در سال 98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زمان شروع تحقیق و توسعه: </a:t>
            </a:r>
            <a:r>
              <a:rPr lang="fa-IR" sz="2000" dirty="0">
                <a:cs typeface="B Nazanin" panose="00000400000000000000" pitchFamily="2" charset="-78"/>
              </a:rPr>
              <a:t>سال 1396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میزان سرمایه جذب شده: </a:t>
            </a:r>
            <a:r>
              <a:rPr lang="fa-IR" sz="2000" dirty="0">
                <a:cs typeface="B Nazanin" panose="00000400000000000000" pitchFamily="2" charset="-78"/>
              </a:rPr>
              <a:t>12 میلیارد ریال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7757" r="18626"/>
          <a:stretch/>
        </p:blipFill>
        <p:spPr>
          <a:xfrm>
            <a:off x="109182" y="846160"/>
            <a:ext cx="4490114" cy="6050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042" y="3643952"/>
            <a:ext cx="7368314" cy="2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2429" y="97189"/>
            <a:ext cx="6213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hel" panose="020B0603030804020204" pitchFamily="34" charset="-78"/>
                <a:cs typeface="B Titr" panose="00000700000000000000" pitchFamily="2" charset="-78"/>
              </a:rPr>
              <a:t>استارتاپ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ApBall</a:t>
            </a:r>
            <a:endParaRPr lang="fa-I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7027" y="846161"/>
            <a:ext cx="58293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کسب و کار اصلی: </a:t>
            </a:r>
            <a:r>
              <a:rPr lang="fa-IR" sz="2000" dirty="0">
                <a:cs typeface="B Nazanin" panose="00000400000000000000" pitchFamily="2" charset="-78"/>
              </a:rPr>
              <a:t>ساخت سامانه‌های تصفیه آب توازن کشتی‌ها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وضعیت فعلی کسب و کار</a:t>
            </a:r>
            <a:r>
              <a:rPr lang="fa-IR" sz="2000" dirty="0">
                <a:cs typeface="B Nazanin" panose="00000400000000000000" pitchFamily="2" charset="-78"/>
              </a:rPr>
              <a:t>: امضای تفاهم‌نامه با سازمان کشتیرانی و نفتکش به منظور ساخت اولین پایلوت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زمان شروع تحقیق و توسعه: </a:t>
            </a:r>
            <a:r>
              <a:rPr lang="fa-IR" sz="2000" dirty="0">
                <a:cs typeface="B Nazanin" panose="00000400000000000000" pitchFamily="2" charset="-78"/>
              </a:rPr>
              <a:t>سال 1397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C000"/>
                </a:solidFill>
                <a:cs typeface="B Nazanin" panose="00000400000000000000" pitchFamily="2" charset="-78"/>
              </a:rPr>
              <a:t>میزان سرمایه جذب شده: </a:t>
            </a:r>
            <a:r>
              <a:rPr lang="fa-IR" sz="2000" dirty="0">
                <a:cs typeface="B Nazanin" panose="00000400000000000000" pitchFamily="2" charset="-78"/>
              </a:rPr>
              <a:t>120 میلیارد ریال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042"/>
            <a:ext cx="6045958" cy="604595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237028" y="5777695"/>
            <a:ext cx="5829329" cy="10803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ارتقا دانش فنی و پیاده سازی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طراحی و تلاش جهت ساخت زیر ساخت مورد نیاز برای انجام تست خشکی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عقد قرارداد همکاری با موسسه رده بندی ایرانیان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66" y="3246818"/>
            <a:ext cx="6059652" cy="24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7186</TotalTime>
  <Words>904</Words>
  <Application>Microsoft Office PowerPoint</Application>
  <PresentationFormat>صفحه گسترده</PresentationFormat>
  <Paragraphs>189</Paragraphs>
  <Slides>16</Slides>
  <Notes>0</Notes>
  <HiddenSlides>0</HiddenSlides>
  <MMClips>0</MMClips>
  <ScaleCrop>false</ScaleCrop>
  <HeadingPairs>
    <vt:vector size="4" baseType="variant">
      <vt:variant>
        <vt:lpstr>طرح زمینه</vt:lpstr>
      </vt:variant>
      <vt:variant>
        <vt:i4>2</vt:i4>
      </vt:variant>
      <vt:variant>
        <vt:lpstr>عنوان های اسلاید</vt:lpstr>
      </vt:variant>
      <vt:variant>
        <vt:i4>16</vt:i4>
      </vt:variant>
    </vt:vector>
  </HeadingPairs>
  <TitlesOfParts>
    <vt:vector size="18" baseType="lpstr">
      <vt:lpstr>Office Theme</vt:lpstr>
      <vt:lpstr>1_Vega - Footer Only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</dc:creator>
  <cp:lastModifiedBy>کاربر ناشناخته</cp:lastModifiedBy>
  <cp:revision>580</cp:revision>
  <dcterms:created xsi:type="dcterms:W3CDTF">2019-08-03T20:42:10Z</dcterms:created>
  <dcterms:modified xsi:type="dcterms:W3CDTF">2021-08-25T09:20:09Z</dcterms:modified>
</cp:coreProperties>
</file>