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414" r:id="rId3"/>
    <p:sldId id="484" r:id="rId4"/>
    <p:sldId id="485" r:id="rId5"/>
    <p:sldId id="437" r:id="rId6"/>
    <p:sldId id="447" r:id="rId7"/>
    <p:sldId id="482" r:id="rId8"/>
    <p:sldId id="483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" initials="a" lastIdx="2" clrIdx="0">
    <p:extLst>
      <p:ext uri="{19B8F6BF-5375-455C-9EA6-DF929625EA0E}">
        <p15:presenceInfo xmlns:p15="http://schemas.microsoft.com/office/powerpoint/2012/main" userId="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EC0EEC"/>
    <a:srgbClr val="0EBCC7"/>
    <a:srgbClr val="AFE6FF"/>
    <a:srgbClr val="DDF4FF"/>
    <a:srgbClr val="7FDDDD"/>
    <a:srgbClr val="69ECF3"/>
    <a:srgbClr val="A9ECFC"/>
    <a:srgbClr val="007CB4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0" autoAdjust="0"/>
    <p:restoredTop sz="85000" autoAdjust="0"/>
  </p:normalViewPr>
  <p:slideViewPr>
    <p:cSldViewPr snapToGrid="0">
      <p:cViewPr varScale="1">
        <p:scale>
          <a:sx n="59" d="100"/>
          <a:sy n="59" d="100"/>
        </p:scale>
        <p:origin x="7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commentAuthors" Target="commentAuthors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91D2A0A-54ED-4AD8-93B8-7F7F9D825A5F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7C9D1BF-1113-4595-AC18-AB0E06233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94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8383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6030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8199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5877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2535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3872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594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9D1BF-1113-4595-AC18-AB0E06233AB6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512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75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773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746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450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808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698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18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269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6807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517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7623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7103F-CF1B-418E-BE6B-28FFF8B879B3}" type="datetimeFigureOut">
              <a:rPr lang="fa-IR" smtClean="0"/>
              <a:t>23/01/1443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5FB8-1FD9-4AD1-ABD5-B03913B44C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031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5" Type="http://schemas.openxmlformats.org/officeDocument/2006/relationships/hyperlink" Target="&#1605;&#1607;&#1606;&#1583;&#1587;%20&#1585;&#1580;&#1604;&#1740;/&#1606;&#1740;&#1575;&#1586;&#1607;&#1575;&#1740;%20&#1589;&#1606;&#1593;&#1578;%20&#1570;&#1576;%20&#1608;%20&#1576;&#1585;&#1602;.docx" TargetMode="External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682" y="188500"/>
            <a:ext cx="5357821" cy="645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11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hlinkClick r:id="rId5" action="ppaction://hlinkfile"/>
          </p:cNvPr>
          <p:cNvSpPr/>
          <p:nvPr/>
        </p:nvSpPr>
        <p:spPr>
          <a:xfrm>
            <a:off x="2479728" y="2216258"/>
            <a:ext cx="697087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a-IR" sz="8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نیازهای</a:t>
            </a:r>
            <a:r>
              <a:rPr lang="fa-IR" sz="72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 فناورانه  صنعت آب ، برق و انرژی </a:t>
            </a:r>
            <a:endParaRPr lang="en-US" sz="32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55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768634"/>
              </p:ext>
            </p:extLst>
          </p:nvPr>
        </p:nvGraphicFramePr>
        <p:xfrm>
          <a:off x="2408349" y="463638"/>
          <a:ext cx="7508383" cy="5427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68067">
                  <a:extLst>
                    <a:ext uri="{9D8B030D-6E8A-4147-A177-3AD203B41FA5}">
                      <a16:colId xmlns:a16="http://schemas.microsoft.com/office/drawing/2014/main" val="2580914721"/>
                    </a:ext>
                  </a:extLst>
                </a:gridCol>
                <a:gridCol w="7040316">
                  <a:extLst>
                    <a:ext uri="{9D8B030D-6E8A-4147-A177-3AD203B41FA5}">
                      <a16:colId xmlns:a16="http://schemas.microsoft.com/office/drawing/2014/main" val="2420473104"/>
                    </a:ext>
                  </a:extLst>
                </a:gridCol>
              </a:tblGrid>
              <a:tr h="278331">
                <a:tc gridSpan="2"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نیاز های فناورانه صنعت برق </a:t>
                      </a:r>
                      <a:endParaRPr lang="en-US" sz="14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204112"/>
                  </a:ext>
                </a:extLst>
              </a:tr>
              <a:tr h="69100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ردیف </a:t>
                      </a:r>
                      <a:endParaRPr lang="en-US" sz="14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lvl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معرفی نیاز  فناورانه </a:t>
                      </a:r>
                      <a:endParaRPr lang="en-US" sz="14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2508474361"/>
                  </a:ext>
                </a:extLst>
              </a:tr>
              <a:tr h="69100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</a:b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ساخت دستگاه اندازه گیری مقاومت استاتیکی کنتاکت کلیدهای قدرت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2676842029"/>
                  </a:ext>
                </a:extLst>
              </a:tr>
              <a:tr h="460668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دستیابی به دانش فنی و ساخت دستگاه اسپکتروکوپی حوزه فرکانس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FDS</a:t>
                      </a: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3988861591"/>
                  </a:ext>
                </a:extLst>
              </a:tr>
              <a:tr h="538704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دستیابی به دانش فنی و دستگاه اندازه گیری ضریب تلفات عایقی تجهیزات پست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3235563559"/>
                  </a:ext>
                </a:extLst>
              </a:tr>
              <a:tr h="460668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دستیابی به دانش فنی و ساخت دستگاه مکان یابی تخلیه جزئی به روش آکوستیک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3473635037"/>
                  </a:ext>
                </a:extLst>
              </a:tr>
              <a:tr h="359137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دستیابی به دانش فنی و ساخت اندازه گیری پاسخ فرکانس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SFRA</a:t>
                      </a: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2836536121"/>
                  </a:ext>
                </a:extLst>
              </a:tr>
              <a:tr h="538704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6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دستیابی به دانش فنی و ساخت دستگاه اندازه گیری سیگنال تخلیه جزئی به روش الکتریکی و مغناطیسی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2188446578"/>
                  </a:ext>
                </a:extLst>
              </a:tr>
              <a:tr h="359137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7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 اندازه گیری کشش سطح روغن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3110729001"/>
                  </a:ext>
                </a:extLst>
              </a:tr>
              <a:tr h="359137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8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طراحی و ساخت جبران ساز با خازن های سری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3149711814"/>
                  </a:ext>
                </a:extLst>
              </a:tr>
              <a:tr h="69100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9</a:t>
                      </a:r>
                    </a:p>
                  </a:txBody>
                  <a:tcPr marL="64069" marR="64069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 اندازه گیری مقاومت دینامیکی کنتاکت کلیدهای قدرت</a:t>
                      </a:r>
                      <a:b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</a:b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مدت اعتبار این تفاهم نامه 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4069" marR="64069" marT="0" marB="0" anchor="b"/>
                </a:tc>
                <a:extLst>
                  <a:ext uri="{0D108BD9-81ED-4DB2-BD59-A6C34878D82A}">
                    <a16:rowId xmlns:a16="http://schemas.microsoft.com/office/drawing/2014/main" val="2929664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8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44191"/>
              </p:ext>
            </p:extLst>
          </p:nvPr>
        </p:nvGraphicFramePr>
        <p:xfrm>
          <a:off x="2459866" y="445820"/>
          <a:ext cx="7340958" cy="543982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57631">
                  <a:extLst>
                    <a:ext uri="{9D8B030D-6E8A-4147-A177-3AD203B41FA5}">
                      <a16:colId xmlns:a16="http://schemas.microsoft.com/office/drawing/2014/main" val="2704510785"/>
                    </a:ext>
                  </a:extLst>
                </a:gridCol>
                <a:gridCol w="6883327">
                  <a:extLst>
                    <a:ext uri="{9D8B030D-6E8A-4147-A177-3AD203B41FA5}">
                      <a16:colId xmlns:a16="http://schemas.microsoft.com/office/drawing/2014/main" val="2950132578"/>
                    </a:ext>
                  </a:extLst>
                </a:gridCol>
              </a:tblGrid>
              <a:tr h="3626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 آشکارساز نشتی گاز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SF6</a:t>
                      </a: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2540338309"/>
                  </a:ext>
                </a:extLst>
              </a:tr>
              <a:tr h="3626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11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 ترموویژن پست های انتقال و فوق توضیع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790885367"/>
                  </a:ext>
                </a:extLst>
              </a:tr>
              <a:tr h="5439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12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پیاده سازی سیستم مانتورینگ براساس شاخص های بهره برداری در ترانسفورماتورهای قدرت پست های انتقال و فوق توزیع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3297915058"/>
                  </a:ext>
                </a:extLst>
              </a:tr>
              <a:tr h="5439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13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پیاده سازی سیستم مانتورینگ براساس شاخص های بهره برداری برقگیرهای فشار قوی پستهای انتقال و فوق توضیع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3626777533"/>
                  </a:ext>
                </a:extLst>
              </a:tr>
              <a:tr h="5439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پیاده سازی سیستم مانتورینگ براساس شاخص های بهره برداری تپ چنجر ترانسفورماتورهای پست های انتقال و فوق توضیع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1855367715"/>
                  </a:ext>
                </a:extLst>
              </a:tr>
              <a:tr h="5439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15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پیاده سازی سیستم مانتورینگ براساس شاخص های بهره برداری کلیدهای قدرت پست های انتقال و فوق توزیع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741992810"/>
                  </a:ext>
                </a:extLst>
              </a:tr>
              <a:tr h="3626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16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تهيه و تدوين دانش ساخت روغن ترانسفورماتور(با حمايت و مشاركت سازندگان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911849101"/>
                  </a:ext>
                </a:extLst>
              </a:tr>
              <a:tr h="5439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17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تهيه و تدوين دانش طراحي و ساخت تجهيزات خطوط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GIL</a:t>
                      </a: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و ساخت سه نمونه اوليه(با حمايت و مشاركت سازندگان)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3816966383"/>
                  </a:ext>
                </a:extLst>
              </a:tr>
              <a:tr h="3626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18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 اندازه گیری تانژانت دلتا روغن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256811379"/>
                  </a:ext>
                </a:extLst>
              </a:tr>
              <a:tr h="5439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19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دستگاهی جهت شناسایی محل مفصل کابلها و مسیر کابلها در حالت برق دار برای شبکه های زمینی با تحلیل میدان الکتریکی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3491881983"/>
                  </a:ext>
                </a:extLst>
              </a:tr>
              <a:tr h="3626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مانتورینگ نوسانات آئولین خط با استفاده از ثباتهای نوسان آئولین در خطوط هوایی انتقال و فوق توضیع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1589022304"/>
                  </a:ext>
                </a:extLst>
              </a:tr>
              <a:tr h="3626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21</a:t>
                      </a:r>
                    </a:p>
                  </a:txBody>
                  <a:tcPr marL="48953" marR="48953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دستگاه اندازه گیری مقاومت زمین پای دکل های خطوط انتقال و فوق توضیع به روش فرکانس بالا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953" marR="48953" marT="0" marB="0" anchor="b"/>
                </a:tc>
                <a:extLst>
                  <a:ext uri="{0D108BD9-81ED-4DB2-BD59-A6C34878D82A}">
                    <a16:rowId xmlns:a16="http://schemas.microsoft.com/office/drawing/2014/main" val="112156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486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08539"/>
              </p:ext>
            </p:extLst>
          </p:nvPr>
        </p:nvGraphicFramePr>
        <p:xfrm>
          <a:off x="3296992" y="961176"/>
          <a:ext cx="6233374" cy="44095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8584">
                  <a:extLst>
                    <a:ext uri="{9D8B030D-6E8A-4147-A177-3AD203B41FA5}">
                      <a16:colId xmlns:a16="http://schemas.microsoft.com/office/drawing/2014/main" val="2820074475"/>
                    </a:ext>
                  </a:extLst>
                </a:gridCol>
                <a:gridCol w="5844790">
                  <a:extLst>
                    <a:ext uri="{9D8B030D-6E8A-4147-A177-3AD203B41FA5}">
                      <a16:colId xmlns:a16="http://schemas.microsoft.com/office/drawing/2014/main" val="1202669759"/>
                    </a:ext>
                  </a:extLst>
                </a:gridCol>
              </a:tblGrid>
              <a:tr h="863482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دستیابی به دانش فنی و ساخت دستگاه تریلر تست ولتاژ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AC</a:t>
                      </a: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فرکانس متغیر در عیب یابی کابل های فشار قوی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12363"/>
                  </a:ext>
                </a:extLst>
              </a:tr>
              <a:tr h="64473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مانیتورینگ سازه های خطوط انتقال و فوق توزیع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69883614"/>
                  </a:ext>
                </a:extLst>
              </a:tr>
              <a:tr h="64473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طراحی و ساخت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IDS</a:t>
                      </a: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و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IPS</a:t>
                      </a: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صنعتی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15159769"/>
                  </a:ext>
                </a:extLst>
              </a:tr>
              <a:tr h="64473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طراحی و ساخت فایروال صنعتی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67918256"/>
                  </a:ext>
                </a:extLst>
              </a:tr>
              <a:tr h="967100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تهيه و تدوين دانش طراحي و ساخت تجهيزات تشخيص تخليه جزئي در كابل، تجهيزات پستهاي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GIS</a:t>
                      </a: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 و ترانسفورماتورهاي قدرت و ساخت سه نمونه اوليه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04447311"/>
                  </a:ext>
                </a:extLst>
              </a:tr>
              <a:tr h="644733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تهيه و تدوين دانش ساخت انواع دكل كامپوزيتي خطوط فشارقوي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78858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95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3561" y="1739148"/>
            <a:ext cx="6374566" cy="126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a-IR" sz="6600" dirty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نیازهای  فناورانه  صنعت  آب</a:t>
            </a:r>
            <a:endParaRPr lang="en-US" sz="2800" dirty="0">
              <a:solidFill>
                <a:srgbClr val="33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8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019869"/>
              </p:ext>
            </p:extLst>
          </p:nvPr>
        </p:nvGraphicFramePr>
        <p:xfrm>
          <a:off x="2485621" y="708339"/>
          <a:ext cx="7688689" cy="520940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40235">
                  <a:extLst>
                    <a:ext uri="{9D8B030D-6E8A-4147-A177-3AD203B41FA5}">
                      <a16:colId xmlns:a16="http://schemas.microsoft.com/office/drawing/2014/main" val="1427677124"/>
                    </a:ext>
                  </a:extLst>
                </a:gridCol>
                <a:gridCol w="6648454">
                  <a:extLst>
                    <a:ext uri="{9D8B030D-6E8A-4147-A177-3AD203B41FA5}">
                      <a16:colId xmlns:a16="http://schemas.microsoft.com/office/drawing/2014/main" val="698059861"/>
                    </a:ext>
                  </a:extLst>
                </a:gridCol>
              </a:tblGrid>
              <a:tr h="294365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نیاز های فناورانه حوزه آب 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667548"/>
                  </a:ext>
                </a:extLst>
              </a:tr>
              <a:tr h="3835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ردیف 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معرفی نیاز 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1567393844"/>
                  </a:ext>
                </a:extLst>
              </a:tr>
              <a:tr h="36660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تدوین دانش فنی افزایش عمر واحد های نیروگاهی قدیمی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3775349561"/>
                  </a:ext>
                </a:extLst>
              </a:tr>
              <a:tr h="5697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پمپ آب آنالایزر، شیرهای قطع و وصل ورودی مخزن، شیرهای قطع و وصل خروجی مخزن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2145101537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توسعه فناوری انرژی خورشیدی و آب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1331492777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ساخت دستگاه جمع آوری زباله های شناور از روی دریاچه سدها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4046242764"/>
                  </a:ext>
                </a:extLst>
              </a:tr>
              <a:tr h="5697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طراحی و نصب و اجرای سیستم دبی سنج آب ورودی نیروگاه کلان بر روی لوله پنستاک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2212920536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هوشمند‌سازی آبرسانی شهری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3966125670"/>
                  </a:ext>
                </a:extLst>
              </a:tr>
              <a:tr h="36660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طراحی و ساخت تابلو های کنترلی و حفاظتی سیستم تحریک نیروگاه کلان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2060453633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وکیوم رگلاتور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978973105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فرآوری لجن تصفیه‌خانه‌های فاضلاب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1490964418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ساخت سنسور تشخیص آلودگی های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po4</a:t>
                      </a: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،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POD</a:t>
                      </a: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،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COD</a:t>
                      </a: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،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NO3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3022422637"/>
                  </a:ext>
                </a:extLst>
              </a:tr>
              <a:tr h="3798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عملگرهای بپنوماتیکی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1976752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81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6" y="175364"/>
            <a:ext cx="8239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195552"/>
              </p:ext>
            </p:extLst>
          </p:nvPr>
        </p:nvGraphicFramePr>
        <p:xfrm>
          <a:off x="2897745" y="845269"/>
          <a:ext cx="6812925" cy="4798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21749">
                  <a:extLst>
                    <a:ext uri="{9D8B030D-6E8A-4147-A177-3AD203B41FA5}">
                      <a16:colId xmlns:a16="http://schemas.microsoft.com/office/drawing/2014/main" val="3292232927"/>
                    </a:ext>
                  </a:extLst>
                </a:gridCol>
                <a:gridCol w="5891176">
                  <a:extLst>
                    <a:ext uri="{9D8B030D-6E8A-4147-A177-3AD203B41FA5}">
                      <a16:colId xmlns:a16="http://schemas.microsoft.com/office/drawing/2014/main" val="1298548888"/>
                    </a:ext>
                  </a:extLst>
                </a:gridCol>
              </a:tblGrid>
              <a:tr h="5405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تیترازولهای آزمایشگاهی با غلظت های مناسب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7739016"/>
                  </a:ext>
                </a:extLst>
              </a:tr>
              <a:tr h="5405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ساخت پهپاد‌های نقشه‌برداری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70664425"/>
                  </a:ext>
                </a:extLst>
              </a:tr>
              <a:tr h="64771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پمپ­های سانتریفیوژ، رله های حفاظتی نیروگاه سد زاینده رود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3116705"/>
                  </a:ext>
                </a:extLst>
              </a:tr>
              <a:tr h="5405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رله های مدار فرمان و قدرت نیروگاه سد زاینده رود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3525865"/>
                  </a:ext>
                </a:extLst>
              </a:tr>
              <a:tr h="5405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سیستم قرائت مرکزی ابزار دقیق الکترونیکی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85566739"/>
                  </a:ext>
                </a:extLst>
              </a:tr>
              <a:tr h="35367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سیستم تخلیه کننده و تامین آب سد پیشین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58727488"/>
                  </a:ext>
                </a:extLst>
              </a:tr>
              <a:tr h="5405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شیرفشارشکن الکتریکی کلر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16211655"/>
                  </a:ext>
                </a:extLst>
              </a:tr>
              <a:tr h="5405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تجهیزات ابزار دقیق توربین،پریلر در ژنراتور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1897771"/>
                  </a:ext>
                </a:extLst>
              </a:tr>
              <a:tr h="55402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غشاء تصفیه آب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R.O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77400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213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9460</TotalTime>
  <Words>581</Words>
  <Application>Microsoft Office PowerPoint</Application>
  <PresentationFormat>صفحه گسترده</PresentationFormat>
  <Paragraphs>110</Paragraphs>
  <Slides>8</Slides>
  <Notes>8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8</vt:i4>
      </vt:variant>
    </vt:vector>
  </HeadingPairs>
  <TitlesOfParts>
    <vt:vector size="9" baseType="lpstr">
      <vt:lpstr>Office Theme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کاربر ناشناخته</cp:lastModifiedBy>
  <cp:revision>822</cp:revision>
  <dcterms:created xsi:type="dcterms:W3CDTF">2017-09-15T12:55:16Z</dcterms:created>
  <dcterms:modified xsi:type="dcterms:W3CDTF">2021-08-31T11:07:50Z</dcterms:modified>
</cp:coreProperties>
</file>